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64" r:id="rId1"/>
  </p:sldMasterIdLst>
  <p:notesMasterIdLst>
    <p:notesMasterId r:id="rId20"/>
  </p:notesMasterIdLst>
  <p:sldIdLst>
    <p:sldId id="295" r:id="rId2"/>
    <p:sldId id="258" r:id="rId3"/>
    <p:sldId id="299" r:id="rId4"/>
    <p:sldId id="285" r:id="rId5"/>
    <p:sldId id="291" r:id="rId6"/>
    <p:sldId id="276" r:id="rId7"/>
    <p:sldId id="284" r:id="rId8"/>
    <p:sldId id="279" r:id="rId9"/>
    <p:sldId id="280" r:id="rId10"/>
    <p:sldId id="281" r:id="rId11"/>
    <p:sldId id="282" r:id="rId12"/>
    <p:sldId id="283" r:id="rId13"/>
    <p:sldId id="304" r:id="rId14"/>
    <p:sldId id="286" r:id="rId15"/>
    <p:sldId id="300" r:id="rId16"/>
    <p:sldId id="289" r:id="rId17"/>
    <p:sldId id="290" r:id="rId18"/>
    <p:sldId id="287" r:id="rId19"/>
  </p:sldIdLst>
  <p:sldSz cx="10693400" cy="7562850"/>
  <p:notesSz cx="9929813" cy="6799263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5CA3D1-4189-4DA9-A155-1AD1F256D5E7}">
          <p14:sldIdLst>
            <p14:sldId id="295"/>
            <p14:sldId id="258"/>
          </p14:sldIdLst>
        </p14:section>
        <p14:section name="Раздел без заголовка" id="{77571017-5C31-4AEF-98D2-6CA5552B431B}">
          <p14:sldIdLst>
            <p14:sldId id="299"/>
            <p14:sldId id="285"/>
            <p14:sldId id="291"/>
            <p14:sldId id="276"/>
            <p14:sldId id="284"/>
            <p14:sldId id="279"/>
            <p14:sldId id="280"/>
            <p14:sldId id="281"/>
            <p14:sldId id="282"/>
            <p14:sldId id="283"/>
            <p14:sldId id="304"/>
            <p14:sldId id="286"/>
            <p14:sldId id="300"/>
            <p14:sldId id="289"/>
            <p14:sldId id="290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6271" userDrawn="1">
          <p15:clr>
            <a:srgbClr val="A4A3A4"/>
          </p15:clr>
        </p15:guide>
        <p15:guide id="3" pos="465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orient="horz" pos="2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5BA89"/>
    <a:srgbClr val="FFBD5D"/>
    <a:srgbClr val="FF9900"/>
    <a:srgbClr val="FFAE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25" autoAdjust="0"/>
  </p:normalViewPr>
  <p:slideViewPr>
    <p:cSldViewPr>
      <p:cViewPr varScale="1">
        <p:scale>
          <a:sx n="66" d="100"/>
          <a:sy n="66" d="100"/>
        </p:scale>
        <p:origin x="1362" y="66"/>
      </p:cViewPr>
      <p:guideLst>
        <p:guide orient="horz" pos="2382"/>
        <p:guide pos="6271"/>
        <p:guide pos="465"/>
        <p:guide pos="3368"/>
        <p:guide/>
        <p:guide orient="horz"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612" y="68"/>
      </p:cViewPr>
      <p:guideLst>
        <p:guide orient="horz" pos="2143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081EC-2240-4779-ADB7-4F079AB62454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5601FC-B965-42A9-A105-0A556B776CB3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1F4EA-182B-4952-8063-EB839081A46D}" type="parTrans" cxnId="{42A77CF7-6CFF-439D-9271-D0718841E2D9}">
      <dgm:prSet/>
      <dgm:spPr/>
      <dgm:t>
        <a:bodyPr/>
        <a:lstStyle/>
        <a:p>
          <a:endParaRPr lang="ru-RU"/>
        </a:p>
      </dgm:t>
    </dgm:pt>
    <dgm:pt modelId="{8CEACDC2-4CCD-4337-AD68-14BE7735B525}" type="sibTrans" cxnId="{42A77CF7-6CFF-439D-9271-D0718841E2D9}">
      <dgm:prSet/>
      <dgm:spPr/>
      <dgm:t>
        <a:bodyPr/>
        <a:lstStyle/>
        <a:p>
          <a:endParaRPr lang="ru-RU"/>
        </a:p>
      </dgm:t>
    </dgm:pt>
    <dgm:pt modelId="{12582BF5-6178-45F4-AA24-2F75D9302A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1C1816-273D-4D87-8E7C-B287032AC603}" type="sibTrans" cxnId="{CEA28BE9-2AF7-4390-81A0-EEBB08982376}">
      <dgm:prSet/>
      <dgm:spPr/>
      <dgm:t>
        <a:bodyPr/>
        <a:lstStyle/>
        <a:p>
          <a:endParaRPr lang="ru-RU"/>
        </a:p>
      </dgm:t>
    </dgm:pt>
    <dgm:pt modelId="{A18EDC22-7C8C-4AEA-9CDA-72FDE9EE04DE}" type="parTrans" cxnId="{CEA28BE9-2AF7-4390-81A0-EEBB08982376}">
      <dgm:prSet/>
      <dgm:spPr/>
      <dgm:t>
        <a:bodyPr/>
        <a:lstStyle/>
        <a:p>
          <a:endParaRPr lang="ru-RU"/>
        </a:p>
      </dgm:t>
    </dgm:pt>
    <dgm:pt modelId="{9E0092CF-4E0F-4342-B2CA-B05FEEB9C88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80000"/>
            </a:lnSpc>
            <a:buClrTx/>
            <a:buSzTx/>
            <a:buFontTx/>
            <a:buNone/>
          </a:pPr>
          <a:r>
            <a:rPr lang="ru-RU" sz="2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372F6-9A8F-4D0E-AB4A-1DF288CE8EB6}" type="sibTrans" cxnId="{83352B5C-329C-4C71-96AB-F3AF0829A398}">
      <dgm:prSet/>
      <dgm:spPr/>
      <dgm:t>
        <a:bodyPr/>
        <a:lstStyle/>
        <a:p>
          <a:endParaRPr lang="ru-RU"/>
        </a:p>
      </dgm:t>
    </dgm:pt>
    <dgm:pt modelId="{5DA7BC25-8003-4EED-9505-9BDC6B079B67}" type="parTrans" cxnId="{83352B5C-329C-4C71-96AB-F3AF0829A398}">
      <dgm:prSet/>
      <dgm:spPr/>
      <dgm:t>
        <a:bodyPr/>
        <a:lstStyle/>
        <a:p>
          <a:endParaRPr lang="ru-RU"/>
        </a:p>
      </dgm:t>
    </dgm:pt>
    <dgm:pt modelId="{99CFBC9D-51E1-448C-AA57-CAEBC06CEFA9}" type="pres">
      <dgm:prSet presAssocID="{B48081EC-2240-4779-ADB7-4F079AB624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2428E-C1DE-4910-8C8E-9D7585FEFADB}" type="pres">
      <dgm:prSet presAssocID="{9E0092CF-4E0F-4342-B2CA-B05FEEB9C881}" presName="node" presStyleLbl="node1" presStyleIdx="0" presStyleCnt="3" custScaleX="13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6B726-AF04-4671-8442-CF2C50A69BF0}" type="pres">
      <dgm:prSet presAssocID="{B46372F6-9A8F-4D0E-AB4A-1DF288CE8EB6}" presName="sibTrans" presStyleCnt="0"/>
      <dgm:spPr/>
    </dgm:pt>
    <dgm:pt modelId="{BB71BFD6-8F27-4DEF-A9F2-65F63C3E7F55}" type="pres">
      <dgm:prSet presAssocID="{12582BF5-6178-45F4-AA24-2F75D9302AC2}" presName="node" presStyleLbl="node1" presStyleIdx="1" presStyleCnt="3" custScaleX="11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3CB2-D295-46B6-92DD-EF8028D47082}" type="pres">
      <dgm:prSet presAssocID="{F01C1816-273D-4D87-8E7C-B287032AC603}" presName="sibTrans" presStyleCnt="0"/>
      <dgm:spPr/>
    </dgm:pt>
    <dgm:pt modelId="{AD918DFA-BDB6-4C1A-A491-CE22D76A0D7F}" type="pres">
      <dgm:prSet presAssocID="{715601FC-B965-42A9-A105-0A556B776CB3}" presName="node" presStyleLbl="node1" presStyleIdx="2" presStyleCnt="3" custScaleX="9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B166B9-5BCB-4FAC-A8A9-C521D63C86EF}" type="presOf" srcId="{9E0092CF-4E0F-4342-B2CA-B05FEEB9C881}" destId="{6052428E-C1DE-4910-8C8E-9D7585FEFADB}" srcOrd="0" destOrd="0" presId="urn:microsoft.com/office/officeart/2005/8/layout/hList6"/>
    <dgm:cxn modelId="{42A77CF7-6CFF-439D-9271-D0718841E2D9}" srcId="{B48081EC-2240-4779-ADB7-4F079AB62454}" destId="{715601FC-B965-42A9-A105-0A556B776CB3}" srcOrd="2" destOrd="0" parTransId="{D581F4EA-182B-4952-8063-EB839081A46D}" sibTransId="{8CEACDC2-4CCD-4337-AD68-14BE7735B525}"/>
    <dgm:cxn modelId="{C0A54DFA-F173-458C-AEF5-BA6A33E5E458}" type="presOf" srcId="{B48081EC-2240-4779-ADB7-4F079AB62454}" destId="{99CFBC9D-51E1-448C-AA57-CAEBC06CEFA9}" srcOrd="0" destOrd="0" presId="urn:microsoft.com/office/officeart/2005/8/layout/hList6"/>
    <dgm:cxn modelId="{CEA28BE9-2AF7-4390-81A0-EEBB08982376}" srcId="{B48081EC-2240-4779-ADB7-4F079AB62454}" destId="{12582BF5-6178-45F4-AA24-2F75D9302AC2}" srcOrd="1" destOrd="0" parTransId="{A18EDC22-7C8C-4AEA-9CDA-72FDE9EE04DE}" sibTransId="{F01C1816-273D-4D87-8E7C-B287032AC603}"/>
    <dgm:cxn modelId="{AEA81B3A-6E1E-4DDA-8136-111AC34AE0F4}" type="presOf" srcId="{12582BF5-6178-45F4-AA24-2F75D9302AC2}" destId="{BB71BFD6-8F27-4DEF-A9F2-65F63C3E7F55}" srcOrd="0" destOrd="0" presId="urn:microsoft.com/office/officeart/2005/8/layout/hList6"/>
    <dgm:cxn modelId="{83352B5C-329C-4C71-96AB-F3AF0829A398}" srcId="{B48081EC-2240-4779-ADB7-4F079AB62454}" destId="{9E0092CF-4E0F-4342-B2CA-B05FEEB9C881}" srcOrd="0" destOrd="0" parTransId="{5DA7BC25-8003-4EED-9505-9BDC6B079B67}" sibTransId="{B46372F6-9A8F-4D0E-AB4A-1DF288CE8EB6}"/>
    <dgm:cxn modelId="{D65A136D-C7B1-46A5-81EF-CA8BAE9F8794}" type="presOf" srcId="{715601FC-B965-42A9-A105-0A556B776CB3}" destId="{AD918DFA-BDB6-4C1A-A491-CE22D76A0D7F}" srcOrd="0" destOrd="0" presId="urn:microsoft.com/office/officeart/2005/8/layout/hList6"/>
    <dgm:cxn modelId="{22A7877B-3D53-4987-9853-FA5BF7DD6C4D}" type="presParOf" srcId="{99CFBC9D-51E1-448C-AA57-CAEBC06CEFA9}" destId="{6052428E-C1DE-4910-8C8E-9D7585FEFADB}" srcOrd="0" destOrd="0" presId="urn:microsoft.com/office/officeart/2005/8/layout/hList6"/>
    <dgm:cxn modelId="{21BD6BDA-1D9D-43DC-8759-04A7C9CE2257}" type="presParOf" srcId="{99CFBC9D-51E1-448C-AA57-CAEBC06CEFA9}" destId="{0366B726-AF04-4671-8442-CF2C50A69BF0}" srcOrd="1" destOrd="0" presId="urn:microsoft.com/office/officeart/2005/8/layout/hList6"/>
    <dgm:cxn modelId="{7051899F-DD1F-4DED-9B7A-6CF4CB569A83}" type="presParOf" srcId="{99CFBC9D-51E1-448C-AA57-CAEBC06CEFA9}" destId="{BB71BFD6-8F27-4DEF-A9F2-65F63C3E7F55}" srcOrd="2" destOrd="0" presId="urn:microsoft.com/office/officeart/2005/8/layout/hList6"/>
    <dgm:cxn modelId="{331F8F07-37B5-4730-B4D7-D560E5060E7C}" type="presParOf" srcId="{99CFBC9D-51E1-448C-AA57-CAEBC06CEFA9}" destId="{AC353CB2-D295-46B6-92DD-EF8028D47082}" srcOrd="3" destOrd="0" presId="urn:microsoft.com/office/officeart/2005/8/layout/hList6"/>
    <dgm:cxn modelId="{1CB1E1D8-947E-4FF2-A4F9-B88FAD0916BF}" type="presParOf" srcId="{99CFBC9D-51E1-448C-AA57-CAEBC06CEFA9}" destId="{AD918DFA-BDB6-4C1A-A491-CE22D76A0D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428E-C1DE-4910-8C8E-9D7585FEFADB}">
      <dsp:nvSpPr>
        <dsp:cNvPr id="0" name=""/>
        <dsp:cNvSpPr/>
      </dsp:nvSpPr>
      <dsp:spPr>
        <a:xfrm rot="16200000">
          <a:off x="433972" y="-433122"/>
          <a:ext cx="2714378" cy="358062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 начала </a:t>
          </a: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осуществления ремесленной деятельности физическому лицу необходимо: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850" y="542876"/>
        <a:ext cx="3580622" cy="1628626"/>
      </dsp:txXfrm>
    </dsp:sp>
    <dsp:sp modelId="{BB71BFD6-8F27-4DEF-A9F2-65F63C3E7F55}">
      <dsp:nvSpPr>
        <dsp:cNvPr id="0" name=""/>
        <dsp:cNvSpPr/>
      </dsp:nvSpPr>
      <dsp:spPr>
        <a:xfrm rot="16200000">
          <a:off x="4006780" y="-219652"/>
          <a:ext cx="2714378" cy="315368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lvl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Подать </a:t>
          </a:r>
        </a:p>
        <a:p>
          <a:pPr lvl="0" algn="ctr" defTabSz="102235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налоговый орган письменное уведомление или </a:t>
          </a:r>
          <a:r>
            <a: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уведомление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через личный кабинет плательщика по установленной форме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787128" y="542876"/>
        <a:ext cx="3153682" cy="1628626"/>
      </dsp:txXfrm>
    </dsp:sp>
    <dsp:sp modelId="{AD918DFA-BDB6-4C1A-A491-CE22D76A0D7F}">
      <dsp:nvSpPr>
        <dsp:cNvPr id="0" name=""/>
        <dsp:cNvSpPr/>
      </dsp:nvSpPr>
      <dsp:spPr>
        <a:xfrm rot="16200000">
          <a:off x="7040154" y="106311"/>
          <a:ext cx="2714378" cy="25017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Уплатить ремесленный сбор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146466" y="542875"/>
        <a:ext cx="2501755" cy="162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50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5" tIns="84055" rIns="84055" bIns="8405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979" y="3229651"/>
            <a:ext cx="7281746" cy="3059594"/>
          </a:xfrm>
          <a:prstGeom prst="rect">
            <a:avLst/>
          </a:prstGeom>
          <a:noFill/>
          <a:ln>
            <a:noFill/>
          </a:ln>
        </p:spPr>
        <p:txBody>
          <a:bodyPr wrap="square" lIns="84055" tIns="42016" rIns="84055" bIns="42016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6226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9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7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5" tIns="84055" rIns="84055" bIns="84055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9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8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8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7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8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955"/>
            <a:ext cx="8822055" cy="393268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22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13560"/>
            <a:ext cx="8822055" cy="12604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 algn="ctr">
              <a:buNone/>
              <a:defRPr sz="2647"/>
            </a:lvl2pPr>
            <a:lvl3pPr marL="1008400" indent="0" algn="ctr">
              <a:buNone/>
              <a:defRPr sz="2647"/>
            </a:lvl3pPr>
            <a:lvl4pPr marL="1512600" indent="0" algn="ctr">
              <a:buNone/>
              <a:defRPr sz="2206"/>
            </a:lvl4pPr>
            <a:lvl5pPr marL="2016801" indent="0" algn="ctr">
              <a:buNone/>
              <a:defRPr sz="2206"/>
            </a:lvl5pPr>
            <a:lvl6pPr marL="2521001" indent="0" algn="ctr">
              <a:buNone/>
              <a:defRPr sz="2206"/>
            </a:lvl6pPr>
            <a:lvl7pPr marL="3025201" indent="0" algn="ctr">
              <a:buNone/>
              <a:defRPr sz="2206"/>
            </a:lvl7pPr>
            <a:lvl8pPr marL="3529401" indent="0" algn="ctr">
              <a:buNone/>
              <a:defRPr sz="2206"/>
            </a:lvl8pPr>
            <a:lvl9pPr marL="4033601" indent="0" algn="ctr">
              <a:buNone/>
              <a:defRPr sz="22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9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68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4677"/>
            <a:ext cx="2305764" cy="6351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4677"/>
            <a:ext cx="6783626" cy="635188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0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521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4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955"/>
            <a:ext cx="8822055" cy="393268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22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10811"/>
            <a:ext cx="8822055" cy="126047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7" cap="all" spc="221" baseline="0">
                <a:solidFill>
                  <a:schemeClr val="tx2"/>
                </a:solidFill>
                <a:latin typeface="+mj-lt"/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9805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5434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5436"/>
            <a:ext cx="4330827" cy="44368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99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5785"/>
            <a:ext cx="4330827" cy="8119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6" b="0" cap="all" baseline="0">
                <a:solidFill>
                  <a:schemeClr val="tx2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7740"/>
            <a:ext cx="4330827" cy="3725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1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61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8660"/>
            <a:ext cx="10690616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5343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03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62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62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5446"/>
            <a:ext cx="2807018" cy="2520950"/>
          </a:xfrm>
        </p:spPr>
        <p:txBody>
          <a:bodyPr anchor="b">
            <a:norm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526" y="806704"/>
            <a:ext cx="5694236" cy="57981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6816"/>
            <a:ext cx="2807018" cy="372642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23709"/>
            <a:ext cx="2296652" cy="402652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23709"/>
            <a:ext cx="4076859" cy="40265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4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62058"/>
            <a:ext cx="10690616" cy="2100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20236"/>
            <a:ext cx="10690616" cy="7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6509"/>
            <a:ext cx="8870510" cy="907542"/>
          </a:xfrm>
        </p:spPr>
        <p:txBody>
          <a:bodyPr tIns="0" bIns="0" anchor="b">
            <a:noAutofit/>
          </a:bodyPr>
          <a:lstStyle>
            <a:lvl1pPr>
              <a:defRPr sz="397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2023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6" y="6514135"/>
            <a:ext cx="8875522" cy="65544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2"/>
              </a:spcAft>
              <a:buNone/>
              <a:defRPr sz="1654">
                <a:solidFill>
                  <a:srgbClr val="FFFFFF"/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7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8660"/>
            <a:ext cx="10693401" cy="50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5342"/>
            <a:ext cx="10693401" cy="7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6061"/>
            <a:ext cx="8822055" cy="159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5434"/>
            <a:ext cx="8822056" cy="4436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23709"/>
            <a:ext cx="216838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23709"/>
            <a:ext cx="423000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23709"/>
            <a:ext cx="115075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rgbClr val="FFFFFF"/>
                </a:solidFill>
              </a:defRPr>
            </a:lvl1pPr>
          </a:lstStyle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800" smtClean="0">
                <a:solidFill>
                  <a:srgbClr val="888888"/>
                </a:solidFill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800">
              <a:solidFill>
                <a:srgbClr val="8888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6457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008400" rtl="0" eaLnBrk="1" latinLnBrk="0" hangingPunct="1">
        <a:lnSpc>
          <a:spcPct val="85000"/>
        </a:lnSpc>
        <a:spcBef>
          <a:spcPct val="0"/>
        </a:spcBef>
        <a:buNone/>
        <a:defRPr sz="5293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840" indent="-100840" algn="l" defTabSz="1008400" rtl="0" eaLnBrk="1" latinLnBrk="0" hangingPunct="1">
        <a:lnSpc>
          <a:spcPct val="90000"/>
        </a:lnSpc>
        <a:spcBef>
          <a:spcPts val="1323"/>
        </a:spcBef>
        <a:spcAft>
          <a:spcPts val="22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52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520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88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568" indent="-20168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308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364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420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4760" indent="-252100" algn="l" defTabSz="1008400" rtl="0" eaLnBrk="1" latinLnBrk="0" hangingPunct="1">
        <a:lnSpc>
          <a:spcPct val="90000"/>
        </a:lnSpc>
        <a:spcBef>
          <a:spcPts val="221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get-pdb/879261/9b7e79d8-7255-4f2a-89f8-fa62049be03d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966" b="13020"/>
          <a:stretch/>
        </p:blipFill>
        <p:spPr bwMode="auto">
          <a:xfrm>
            <a:off x="-5544" y="3781425"/>
            <a:ext cx="53522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b.org.pl/wp-content/uploads/2019/05/cropped-tl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81425"/>
            <a:ext cx="53467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ro.medium.com/max/1200/1*AxmAXlNE3KkngjWYKcN3XA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"/>
          <a:stretch/>
        </p:blipFill>
        <p:spPr bwMode="auto">
          <a:xfrm>
            <a:off x="4943801" y="1"/>
            <a:ext cx="5749599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ingush.ru/sites/default/files/news/20191002-v-ingushetii-poyavitsya-gorod-masterov-s-kuznicami-i-goncharnymi/gonch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/>
          <a:stretch/>
        </p:blipFill>
        <p:spPr bwMode="auto">
          <a:xfrm>
            <a:off x="-5544" y="0"/>
            <a:ext cx="538527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-5544" y="3781425"/>
            <a:ext cx="10621802" cy="720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Autofit/>
          </a:bodyPr>
          <a:lstStyle/>
          <a:p>
            <a:pPr algn="ctr"/>
            <a:r>
              <a:rPr lang="ru-RU" sz="40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  <a:endParaRPr lang="ru-RU" sz="4000" dirty="0">
              <a:solidFill>
                <a:srgbClr val="FFBD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1882" y="5988220"/>
            <a:ext cx="338437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3" y="5921483"/>
            <a:ext cx="903539" cy="867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8F277-1D71-4780-8D21-E1775C2F734C}"/>
              </a:ext>
            </a:extLst>
          </p:cNvPr>
          <p:cNvSpPr txBox="1"/>
          <p:nvPr/>
        </p:nvSpPr>
        <p:spPr>
          <a:xfrm>
            <a:off x="2682404" y="6896883"/>
            <a:ext cx="544588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100" b="1" dirty="0">
                <a:solidFill>
                  <a:srgbClr val="FFBD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16625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316" y="685081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национального белорусского костюма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(его деталей) с сохранением традиционного кроя и вышивки;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58468" y="2341265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поздравительных открыток, альбомов для фотографий, папок без применения полиграфического и типографского оборудования;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141465"/>
            <a:ext cx="748813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сельскохозяйственного и садово-огородного инструмента или его частей, заточка и ремонт ножевых изделий и инструмента;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484" y="5797649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художественных изделий из бумаги и папье-маше;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3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 bwMode="auto">
          <a:xfrm>
            <a:off x="9084524" y="325438"/>
            <a:ext cx="1158720" cy="17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25041"/>
            <a:ext cx="1167011" cy="175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изготовление поздравительных открыт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2" y="2341265"/>
            <a:ext cx="1396380" cy="139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4069457"/>
            <a:ext cx="2160240" cy="135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8" y="5365601"/>
            <a:ext cx="1709480" cy="142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6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8428" y="613073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национальных музыкальных инструментов в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нефабричных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условиях;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4452" y="1981225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витражей;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604" y="3053214"/>
            <a:ext cx="5544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декорирование предметов, предоставленных потребителем;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0436" y="4501505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глазурованных и неглазурованных печных изразцов, декоративных изразцов и панно-вставок, изразцовых карнизов из природной глины методом ручной набивки или заливки в гипсовые формы, прессованием, ручной оправкой, декорированием, глазуровкой;</a:t>
            </a:r>
          </a:p>
        </p:txBody>
      </p:sp>
      <p:pic>
        <p:nvPicPr>
          <p:cNvPr id="2050" name="Picture 2" descr="https://moya-belarus.ru/wp-content/uploads/2015/08/old_narod-instr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253033"/>
            <a:ext cx="2016225" cy="13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1621184"/>
            <a:ext cx="2448272" cy="137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декорирование предметов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29" y="2670211"/>
            <a:ext cx="2256251" cy="161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r="-1" b="1739"/>
          <a:stretch/>
        </p:blipFill>
        <p:spPr bwMode="auto">
          <a:xfrm>
            <a:off x="522164" y="4645521"/>
            <a:ext cx="2251731" cy="189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6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92" y="757089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мыла;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8428" y="2053233"/>
            <a:ext cx="30243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гильоширование;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3061345"/>
            <a:ext cx="66967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деятельность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созданию предметов творчества, а также деятельность, осуществляемая с применением ручного труда, за исключением видов деятельности, не относящихся к предпринимательской деятельности, при осуществлении которых уплачивается единый налог с индивидуальных предпринимателей и иных физических лиц.</a:t>
            </a:r>
          </a:p>
        </p:txBody>
      </p:sp>
      <p:pic>
        <p:nvPicPr>
          <p:cNvPr id="3074" name="Picture 2" descr="Картинки по запросу изготовление мыла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253033"/>
            <a:ext cx="2376264" cy="148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ильоширование э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053233"/>
            <a:ext cx="240944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97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7C99A1-68F0-4383-96F7-DE8330FD8EA6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5D524A-AA44-4984-B6AF-975676F3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644" y="1969592"/>
            <a:ext cx="1296460" cy="1019745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4D649C3-99CC-4313-B983-0D46765B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896179"/>
            <a:ext cx="9424854" cy="1019745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по вопросам ремесленной деятельности</a:t>
            </a:r>
            <a:endParaRPr lang="ru-RU" sz="3500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023CCDC-9549-462F-8951-5C52AF8F7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148" y="1981249"/>
            <a:ext cx="4824536" cy="4968527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ВОПРОСАМ, </a:t>
            </a:r>
            <a:r>
              <a:rPr kumimoji="0" lang="ru-RU" sz="1800" b="1" i="0" u="sng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 СВЯЗАННЫМ</a:t>
            </a:r>
            <a:r>
              <a:rPr kumimoji="0" lang="ru-RU" sz="1800" b="1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СЛЕДУЕТ ОБРАЩАТЬСЯ:</a:t>
            </a:r>
          </a:p>
          <a:p>
            <a:pPr marL="385763" indent="-28575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800" i="0" u="none" strike="noStrike" kern="0" normalizeH="0" baseline="0" noProof="0" dirty="0">
                <a:solidFill>
                  <a:schemeClr val="accent4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800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структурные подразделения местных администраций районов в городах, районных исполнительных комитетов, городских (городов областного подчинения) исполнительных комитетов, осуществляющих государственно-властные полномочия в сфере экономики. </a:t>
            </a:r>
          </a:p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Среди них: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 отнесению видов деятельности к ремесленной; 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ремесленной деятельности;</a:t>
            </a:r>
          </a:p>
          <a:p>
            <a:pPr marL="447675" indent="-35560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 применения Указа Президента Республики Беларусь от 09.10.2017 № 364 «Об осуществлении физическими лицами.</a:t>
            </a:r>
            <a:endParaRPr lang="ru-RU" sz="1800" i="1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775F746-A8ED-4371-B173-43DB40BD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718" y="1981251"/>
            <a:ext cx="4752521" cy="4968526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</a:t>
            </a: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НАЛОГООБЛОЖЕНИЕМ,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РАЗЪЯСНЯТ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531813" indent="0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Контакт-центре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(по телефонам 189, (017) 229-79-79);</a:t>
            </a:r>
          </a:p>
          <a:p>
            <a:pPr marL="531813" indent="0" algn="just">
              <a:buClr>
                <a:schemeClr val="accent4">
                  <a:lumMod val="50000"/>
                </a:schemeClr>
              </a:buClr>
              <a:buSzPct val="150000"/>
              <a:buNone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инспекциях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МНС по районам, городам, районам в городах.</a:t>
            </a:r>
          </a:p>
          <a:p>
            <a:pPr algn="ctr"/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них: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постановки на учет в налоговом органе физических лиц, осуществляющих ремесленную деятельность;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ремесленного сбора;</a:t>
            </a:r>
          </a:p>
          <a:p>
            <a:pPr marL="263525" indent="-263525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вопросы, относящиеся к сфере налогообложения (разъяснения налогового законодательства).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B10215-76A4-49EF-9BA3-E92824F0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68FEDC-EB37-405B-85F4-81FB9257D669}"/>
              </a:ext>
            </a:extLst>
          </p:cNvPr>
          <p:cNvCxnSpPr/>
          <p:nvPr/>
        </p:nvCxnSpPr>
        <p:spPr>
          <a:xfrm>
            <a:off x="5346700" y="3133353"/>
            <a:ext cx="0" cy="36004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F9721741-F406-4F5B-82F2-88B1AE419714}"/>
              </a:ext>
            </a:extLst>
          </p:cNvPr>
          <p:cNvSpPr/>
          <p:nvPr/>
        </p:nvSpPr>
        <p:spPr>
          <a:xfrm>
            <a:off x="389746" y="2773313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95F3F064-90DD-4D90-ABAC-A85808482F66}"/>
              </a:ext>
            </a:extLst>
          </p:cNvPr>
          <p:cNvSpPr/>
          <p:nvPr/>
        </p:nvSpPr>
        <p:spPr>
          <a:xfrm>
            <a:off x="5616753" y="2860294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97B3B6CF-896A-4F34-89EA-54EE53D1E5C0}"/>
              </a:ext>
            </a:extLst>
          </p:cNvPr>
          <p:cNvSpPr/>
          <p:nvPr/>
        </p:nvSpPr>
        <p:spPr>
          <a:xfrm>
            <a:off x="5616753" y="3551337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4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E2BA1-56ED-40DA-B5E4-C2C5FD4B9D4D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1124" y="1342395"/>
            <a:ext cx="895208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ru-RU" sz="3500" b="1" spc="-8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изготовленных товаров</a:t>
            </a:r>
            <a:endParaRPr lang="ru-RU" sz="3500" b="1" spc="-6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2090683"/>
            <a:ext cx="907300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Ремесленники вправе реализовывать изготовленные ими товары:</a:t>
            </a:r>
          </a:p>
          <a:p>
            <a:pPr marL="342900" indent="-342900" algn="just">
              <a:spcBef>
                <a:spcPts val="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торговых местах и (или) в иных установленных местными исполнительными и распорядительными органами местах;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 гражданско-правовых договоров, заключаемых с юридическими лицами и индивидуальными предпринимателями;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помещениях, используемых для их изготовления (мастерских);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 рекламы в глобальной компьютерной сети Интернет;</a:t>
            </a:r>
          </a:p>
          <a:p>
            <a:pPr marL="342900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 пересылки (в том числе международным почтовым отправлением), а также путем доставки продукции по указанному потребителем адресу любым видом транспорта.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075D11-7F7C-4012-A468-470F8380EB85}"/>
              </a:ext>
            </a:extLst>
          </p:cNvPr>
          <p:cNvCxnSpPr>
            <a:cxnSpLocks/>
          </p:cNvCxnSpPr>
          <p:nvPr/>
        </p:nvCxnSpPr>
        <p:spPr>
          <a:xfrm>
            <a:off x="1003131" y="1909217"/>
            <a:ext cx="883115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8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91A1AD-4F05-4EE6-949D-BF6A0AEFF1E7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1312654-9127-47E6-BBC8-964554B4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06" y="1261145"/>
            <a:ext cx="8822055" cy="654779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деятельности</a:t>
            </a:r>
            <a:endParaRPr lang="ru-RU" sz="3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67C584-BF73-447A-892C-05CBD11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F6E5C-F373-40B1-9750-9BB5937DB9FA}"/>
              </a:ext>
            </a:extLst>
          </p:cNvPr>
          <p:cNvSpPr txBox="1"/>
          <p:nvPr/>
        </p:nvSpPr>
        <p:spPr>
          <a:xfrm>
            <a:off x="727598" y="2121789"/>
            <a:ext cx="92276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прекращении ремесленной деятельности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 представляет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налоговый орган письменное уведомление или уведомление через личный кабинет плательщика по форме, установленной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FD742-D41B-47EE-ACEB-35BD5DA1162F}"/>
              </a:ext>
            </a:extLst>
          </p:cNvPr>
          <p:cNvSpPr txBox="1"/>
          <p:nvPr/>
        </p:nvSpPr>
        <p:spPr>
          <a:xfrm>
            <a:off x="738188" y="4284010"/>
            <a:ext cx="92170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лицо признается прекратившим ремесленную деятельность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получения налоговым органом уведомления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прекращении ремесленной деятельности.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17F32-FCAE-45D9-B2B1-F5AD6656EC0F}"/>
              </a:ext>
            </a:extLst>
          </p:cNvPr>
          <p:cNvSpPr txBox="1"/>
          <p:nvPr/>
        </p:nvSpPr>
        <p:spPr>
          <a:xfrm>
            <a:off x="758484" y="5430570"/>
            <a:ext cx="91967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прекращения ремесленной деятельности до истечения налогового периода (календарного года) или неосуществления ремесленной деятельности в течение налогового периода уплаченная сумма сбора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возврату (зачету) не подлежит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42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6555" y="806704"/>
            <a:ext cx="6124681" cy="4342873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Физические лица, осуществляющие ремесленную деятельность: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обязаны оформить книгу учета проверок, которая хранится в объекте осуществления деятельности;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обязаны вести учет доходов;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подают в налоговый орган налоговые декларации (расчеты);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не представляют иную отчетность.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6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540" y="829097"/>
            <a:ext cx="6192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algn="just"/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Осуществление физическим лицом ремесленной деятельности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постановки на учет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налоговом органе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уплаты сбора 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осуществление ремесленной деятельности и (или) </a:t>
            </a:r>
            <a:r>
              <a:rPr lang="ru-RU" sz="2200" b="1" i="1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</a:t>
            </a: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указанной деятельности иных физических лиц по трудовым и (или) гражданско-правовым договорам –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влекут наложение ШТРАФА в размере 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5-ти базовых величин</a:t>
            </a:r>
            <a:b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i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ст. 24.44 КоАП)</a:t>
            </a:r>
            <a:r>
              <a:rPr lang="ru-RU" sz="2200" i="1" dirty="0"/>
              <a:t>.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69257"/>
            <a:ext cx="3546500" cy="11951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Ремесленная деятельность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98828" y="4213473"/>
            <a:ext cx="3816424" cy="2216021"/>
          </a:xfrm>
        </p:spPr>
        <p:txBody>
          <a:bodyPr/>
          <a:lstStyle/>
          <a:p>
            <a:pPr marL="442913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ГЛ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 38 Сбор за осуществление ремесленной деятельности (Налоговый кодекс Республики Беларусь).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163" y="3853433"/>
            <a:ext cx="3546501" cy="1008112"/>
          </a:xfrm>
        </p:spPr>
        <p:txBody>
          <a:bodyPr/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Законодательные акты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Осуществление ремесленной деятельности в Бела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685081"/>
            <a:ext cx="2355448" cy="249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4812" y="757089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42900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от 09.10.2017 № 364 «Об осуществлении физическими лицами ремесленной деятельности»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0" r="31003"/>
          <a:stretch/>
        </p:blipFill>
        <p:spPr bwMode="auto">
          <a:xfrm>
            <a:off x="4122564" y="3925441"/>
            <a:ext cx="2253906" cy="2664296"/>
          </a:xfrm>
          <a:prstGeom prst="rect">
            <a:avLst/>
          </a:prstGeom>
          <a:noFill/>
          <a:effectLst>
            <a:reflection blurRad="12700" stA="38000" endPos="3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6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A70921-F749-4B61-85B1-85484682FAD2}"/>
              </a:ext>
            </a:extLst>
          </p:cNvPr>
          <p:cNvSpPr/>
          <p:nvPr/>
        </p:nvSpPr>
        <p:spPr>
          <a:xfrm>
            <a:off x="-4149" y="0"/>
            <a:ext cx="10697550" cy="442949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6461" y="824842"/>
            <a:ext cx="678319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spc="-2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–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ФИЗИЧЕСКИХ ЛИЦ по изготовлению и реализации товаров, выполнению работ, оказанию услуг с применением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ручного труда и инструмента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осуществляемая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привлечения иных физических лиц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трудовым и (или) гражданско-правовым договорам и направленная на удовлетворение </a:t>
            </a: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бытовых потребностей граждан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267" y="4991376"/>
            <a:ext cx="8056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ДЕЯТЕЛЬНОСТЬ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существляется по заявительному принципу БЕЗ ГОСУДАРСТВЕННОЙ РЕГИСТРАЦИИ в качестве индивидуального предпринимателя.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0" name="Picture 6" descr="Картинки по запросу вним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123741"/>
            <a:ext cx="1080120" cy="10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195ED4-E6EB-472C-A609-C6DC12AA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0" y="1380402"/>
            <a:ext cx="2491715" cy="2535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0A6D0E-2A00-45D7-9A68-61EE725415FD}"/>
              </a:ext>
            </a:extLst>
          </p:cNvPr>
          <p:cNvSpPr/>
          <p:nvPr/>
        </p:nvSpPr>
        <p:spPr>
          <a:xfrm>
            <a:off x="-4149" y="0"/>
            <a:ext cx="10697550" cy="4708623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D039B-FC86-44A3-81E0-7D8B864BC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5" r="8833"/>
          <a:stretch/>
        </p:blipFill>
        <p:spPr>
          <a:xfrm>
            <a:off x="1259207" y="5647788"/>
            <a:ext cx="822150" cy="72592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51AD2C-7544-4ECA-BE24-17E523A669D5}"/>
              </a:ext>
            </a:extLst>
          </p:cNvPr>
          <p:cNvSpPr txBox="1"/>
          <p:nvPr/>
        </p:nvSpPr>
        <p:spPr>
          <a:xfrm>
            <a:off x="450155" y="768122"/>
            <a:ext cx="950505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ДЕЙСТВИЙ ДО НАЧАЛА ОСУЩЕСТВЛЕНИЯ ДЕЯТЕЛЬНОСТИ</a:t>
            </a:r>
          </a:p>
        </p:txBody>
      </p:sp>
      <p:pic>
        <p:nvPicPr>
          <p:cNvPr id="19" name="Picture 2" descr="Картинки по запросу постановка на учет">
            <a:extLst>
              <a:ext uri="{FF2B5EF4-FFF2-40B4-BE49-F238E27FC236}">
                <a16:creationId xmlns:a16="http://schemas.microsoft.com/office/drawing/2014/main" id="{B7B1BD54-2ACA-42AF-871B-89744614D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-1"/>
          <a:stretch/>
        </p:blipFill>
        <p:spPr bwMode="auto">
          <a:xfrm>
            <a:off x="90116" y="4798606"/>
            <a:ext cx="1918659" cy="5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B37DFE-9A48-449E-A625-A5570708FF6C}"/>
              </a:ext>
            </a:extLst>
          </p:cNvPr>
          <p:cNvSpPr/>
          <p:nvPr/>
        </p:nvSpPr>
        <p:spPr>
          <a:xfrm>
            <a:off x="1979856" y="4730497"/>
            <a:ext cx="8136903" cy="990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на налоговый учет физического лица:</a:t>
            </a:r>
          </a:p>
          <a:p>
            <a:pPr marL="268288" lvl="0" indent="355600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по месту его жительства; </a:t>
            </a:r>
          </a:p>
          <a:p>
            <a:pPr marL="268288" lvl="0" indent="355600" algn="just">
              <a:lnSpc>
                <a:spcPts val="14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осуществлена 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A155E57-1BEA-4168-97AF-C7BEF42D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495923"/>
              </p:ext>
            </p:extLst>
          </p:nvPr>
        </p:nvGraphicFramePr>
        <p:xfrm>
          <a:off x="450155" y="1931143"/>
          <a:ext cx="9649072" cy="271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41D9BF-F2C6-414D-A9C1-64EB23E9BB53}"/>
              </a:ext>
            </a:extLst>
          </p:cNvPr>
          <p:cNvSpPr txBox="1"/>
          <p:nvPr/>
        </p:nvSpPr>
        <p:spPr>
          <a:xfrm>
            <a:off x="58845" y="5768032"/>
            <a:ext cx="1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-10" dirty="0"/>
              <a:t>Подача уведомления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1E297-F755-4A2F-94D4-ACCB71357FBE}"/>
              </a:ext>
            </a:extLst>
          </p:cNvPr>
          <p:cNvSpPr txBox="1"/>
          <p:nvPr/>
        </p:nvSpPr>
        <p:spPr>
          <a:xfrm>
            <a:off x="2008775" y="5720704"/>
            <a:ext cx="8119371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tabLst>
                <a:tab pos="457200" algn="l"/>
              </a:tabLst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начале осуществления (прекращении) ремесленной деятельности установлена приложением 14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pic>
        <p:nvPicPr>
          <p:cNvPr id="12" name="Picture 6" descr="Картинки по запросу внимание">
            <a:extLst>
              <a:ext uri="{FF2B5EF4-FFF2-40B4-BE49-F238E27FC236}">
                <a16:creationId xmlns:a16="http://schemas.microsoft.com/office/drawing/2014/main" id="{2D472BB5-A28E-4642-B849-73C94C95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445721"/>
            <a:ext cx="432048" cy="4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F82B9-3B6A-420C-BECA-02A81230970E}"/>
              </a:ext>
            </a:extLst>
          </p:cNvPr>
          <p:cNvSpPr txBox="1"/>
          <p:nvPr/>
        </p:nvSpPr>
        <p:spPr>
          <a:xfrm>
            <a:off x="18108" y="6517729"/>
            <a:ext cx="1440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spc="-10" dirty="0"/>
              <a:t>К сведению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E1C0F-217B-4FD3-9C0E-0C915E21AC11}"/>
              </a:ext>
            </a:extLst>
          </p:cNvPr>
          <p:cNvSpPr txBox="1"/>
          <p:nvPr/>
        </p:nvSpPr>
        <p:spPr>
          <a:xfrm>
            <a:off x="2030373" y="6355738"/>
            <a:ext cx="8068854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ремесленного сбора ЗАМЕНЯЕТ уплату подоходного налога с физических лиц и единого налога с индивидуальных предпринимателей и иных физических лиц в части доходов, полученных от осуществления ремесленной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5054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азмер ремесленного сб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" y="0"/>
            <a:ext cx="10693400" cy="69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67" y="636940"/>
            <a:ext cx="1057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ремесленного сбора –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БАЗОВЫЕ ВЕЛИЧИНЫ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2341265"/>
            <a:ext cx="482453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уплачивается: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0214" y="2559289"/>
            <a:ext cx="48965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6820" y="6313899"/>
            <a:ext cx="301643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140" y="3565401"/>
            <a:ext cx="4536504" cy="3387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6670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за полный последующий календарный год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не позднее 28-го декабря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текущего календарного года;</a:t>
            </a:r>
          </a:p>
          <a:p>
            <a:pPr indent="177800" algn="just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иных случаях - </a:t>
            </a:r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до начала 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осуществления ремесленной деятельности.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96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CACD26-0AA6-42D0-88CB-C0EBED4379FB}"/>
              </a:ext>
            </a:extLst>
          </p:cNvPr>
          <p:cNvSpPr/>
          <p:nvPr/>
        </p:nvSpPr>
        <p:spPr>
          <a:xfrm>
            <a:off x="-4149" y="0"/>
            <a:ext cx="10697550" cy="191592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Доплата ремесленного сбора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62405" y="2035434"/>
            <a:ext cx="8871879" cy="4626311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При указании в декларации о доходах и имуществе (пояснениях), представленных по требованию налогового органа, в качестве источников, за счет которых было приобретено имущество либо произведены иные расходы, доходов, полученных от осуществления ремесленной деятельности,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размерах, превышающих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100-кратный размер сбора, уплаченного за налоговые периоды, в которых был получен такой доход, плательщиком производится </a:t>
            </a:r>
            <a:r>
              <a:rPr lang="ru-RU" sz="2300" i="1" dirty="0">
                <a:solidFill>
                  <a:schemeClr val="accent2">
                    <a:lumMod val="50000"/>
                  </a:schemeClr>
                </a:solidFill>
              </a:rPr>
              <a:t>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в размере 10 % от суммы такого превышения.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Исчисление суммы доплаты сбора производится налоговым органом 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не позднее дня, следующего за днем завершения камеральной проверки по вопросу соблюдения законодательства о декларировании физическими лицами доходов и имущества по требованию налоговых органов.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</a:rPr>
              <a:t> Доплата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 сбора производится в 30-тидневный срок со дня вручения плательщику извещения налогового органа.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52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DBC5E6-B9AD-4A8E-A17D-B140F2451A5A}"/>
              </a:ext>
            </a:extLst>
          </p:cNvPr>
          <p:cNvSpPr/>
          <p:nvPr/>
        </p:nvSpPr>
        <p:spPr>
          <a:xfrm>
            <a:off x="-4149" y="-1"/>
            <a:ext cx="10697550" cy="973114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1995"/>
          <a:stretch/>
        </p:blipFill>
        <p:spPr bwMode="auto">
          <a:xfrm>
            <a:off x="347574" y="1117130"/>
            <a:ext cx="20596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артинки по запросу указ 364 кузнечное дело ремеслен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6" y="3144018"/>
            <a:ext cx="2232248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48" y="325041"/>
            <a:ext cx="10693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ремесленной деятельности: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381" y="973113"/>
            <a:ext cx="5904655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ремонт: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шорно-седельных изделий;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гужевых повозок, саней и детских санок;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рыболовных снастей и приспособлений для рыбалки;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140" y="320536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 ремонт предметов и их частей для личных (бытовых) нужд граждан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проволоки, шпагата, синтетической ленты, жести, глины, растительных материалов местного происхождения, в том числе из дерева;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0396" y="536560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изготовление, установка и ремонт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сооружений, инвентаря и принадлежностей для содержания птиц, животных, пчел;</a:t>
            </a:r>
          </a:p>
        </p:txBody>
      </p:sp>
      <p:pic>
        <p:nvPicPr>
          <p:cNvPr id="1042" name="Picture 18" descr="Картинки по запросу домик пчел белый ф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5221585"/>
            <a:ext cx="1687413" cy="165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изготовление красивых рыболовных снас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1261145"/>
            <a:ext cx="2064849" cy="13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5221585"/>
            <a:ext cx="2038871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364E708-D5F5-417F-87C4-62F62FD89492}"/>
              </a:ext>
            </a:extLst>
          </p:cNvPr>
          <p:cNvCxnSpPr>
            <a:cxnSpLocks/>
          </p:cNvCxnSpPr>
          <p:nvPr/>
        </p:nvCxnSpPr>
        <p:spPr>
          <a:xfrm flipV="1">
            <a:off x="522164" y="960699"/>
            <a:ext cx="8077826" cy="1241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1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Картинки по запросу кружевопл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8" y="4357489"/>
            <a:ext cx="2448272" cy="146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Картинки по запросу вязание спицами бел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18392" b="10233"/>
          <a:stretch/>
        </p:blipFill>
        <p:spPr bwMode="auto">
          <a:xfrm>
            <a:off x="5850756" y="397049"/>
            <a:ext cx="1936644" cy="130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4972" y="613073"/>
            <a:ext cx="280831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вязания;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5130" y="1949713"/>
            <a:ext cx="3081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ручного ткачества, а также изделий, выполненных в лоскутной технике;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0356" y="541065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кузнечное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дело;</a:t>
            </a:r>
          </a:p>
        </p:txBody>
      </p:sp>
      <p:pic>
        <p:nvPicPr>
          <p:cNvPr id="3088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2125663"/>
            <a:ext cx="202509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22442"/>
          <a:stretch/>
        </p:blipFill>
        <p:spPr bwMode="auto">
          <a:xfrm>
            <a:off x="882204" y="397049"/>
            <a:ext cx="1145418" cy="116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2164" y="6013673"/>
            <a:ext cx="295232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кружевоплетение, макраме;</a:t>
            </a:r>
          </a:p>
        </p:txBody>
      </p:sp>
      <p:pic>
        <p:nvPicPr>
          <p:cNvPr id="11" name="Picture 6" descr="Картинки по запросу Плетение бисером белый фо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30253"/>
          <a:stretch/>
        </p:blipFill>
        <p:spPr bwMode="auto">
          <a:xfrm>
            <a:off x="4072642" y="4357489"/>
            <a:ext cx="2548115" cy="143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978548" y="5869657"/>
            <a:ext cx="273630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вышивки;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6940" y="5912048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плетение бисером;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2663"/>
          <a:stretch/>
        </p:blipFill>
        <p:spPr bwMode="auto">
          <a:xfrm>
            <a:off x="7578948" y="4357488"/>
            <a:ext cx="2520280" cy="153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8083004" y="1981225"/>
            <a:ext cx="24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пряжи;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4" y="2125663"/>
            <a:ext cx="2022561" cy="143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36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3061345"/>
            <a:ext cx="2359149" cy="235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0156" y="325041"/>
            <a:ext cx="7128792" cy="115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обработка и роспись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дерева, камня, кости, рога, металла, жести, стекла, керамики, фанеры;</a:t>
            </a: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253033"/>
            <a:ext cx="1728192" cy="1728192"/>
          </a:xfrm>
          <a:prstGeom prst="snip2Diag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50156" y="1837209"/>
            <a:ext cx="7857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ручной работы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(кухонного инвентаря, игрушек, интерьерных кукол, декоративных панно, шкатулок, портсигаров, табакерок, пепельниц, копилок, подсвечников, дверных ручек, деталей и предметов украшения мебели, брелоков, ключниц, кошельков, перчаток, рукавиц, ремней, бижутерии, браслетов, украшений для волос, гребней, расчесок, декоративных дополнений к одежде, статуэток, ваз, горшков и кашпо для цветов, токарных фигурных изделий, пасхальных яиц-</a:t>
            </a:r>
            <a:r>
              <a:rPr lang="ru-RU" sz="2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писанок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сувениров </a:t>
            </a:r>
            <a:b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на магнитной основе), елочных украшений, рамок для фотографий, рам для картин, декоративных реек, обложек, чехлов для телефона, планшета и очков, свадебных аксессуаров);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14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228" y="541065"/>
            <a:ext cx="65527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изделий из валяной шерсти;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8508" y="1765201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переплет страниц, предоставленных потребителем;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6580" y="2989337"/>
            <a:ext cx="3600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свечей;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6340" y="3997449"/>
            <a:ext cx="7992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цветов и композиций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из растительных материалов местного происхождения (за исключением композиций из живых цветов);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124" y="5365601"/>
            <a:ext cx="79267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мелких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стекла, природной и полимерной глины, дерева, природной смолы и их использование для создания бижутерии, декорирования одежды;</a:t>
            </a:r>
          </a:p>
        </p:txBody>
      </p:sp>
      <p:pic>
        <p:nvPicPr>
          <p:cNvPr id="2064" name="Picture 16" descr="Картинки по запросу свеч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80" y="2413273"/>
            <a:ext cx="2016224" cy="150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" y="1189137"/>
            <a:ext cx="3028950" cy="150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артинки по запросу изготовление цветов и компози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8"/>
          <a:stretch/>
        </p:blipFill>
        <p:spPr bwMode="auto">
          <a:xfrm>
            <a:off x="306388" y="3925441"/>
            <a:ext cx="179995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Картинки по запросу мелких изделий из стекла бижуте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365601"/>
            <a:ext cx="2015554" cy="135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Картинки по запросу изготовление валенки беларус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53033"/>
            <a:ext cx="201555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7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3402</TotalTime>
  <Words>1052</Words>
  <Application>Microsoft Office PowerPoint</Application>
  <PresentationFormat>Произвольный</PresentationFormat>
  <Paragraphs>121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 Light</vt:lpstr>
      <vt:lpstr>Calibri</vt:lpstr>
      <vt:lpstr>Wingdings</vt:lpstr>
      <vt:lpstr>Helvetica Neue</vt:lpstr>
      <vt:lpstr>Arial Narrow</vt:lpstr>
      <vt:lpstr>Arial</vt:lpstr>
      <vt:lpstr>Times New Roman</vt:lpstr>
      <vt:lpstr>Ретро</vt:lpstr>
      <vt:lpstr>Ремесленная деятельность</vt:lpstr>
      <vt:lpstr>Презентация PowerPoint</vt:lpstr>
      <vt:lpstr>Презентация PowerPoint</vt:lpstr>
      <vt:lpstr>Презентация PowerPoint</vt:lpstr>
      <vt:lpstr>Доплата ремесленного сбора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Рассмотрение обращений по вопросам ремесленной деятельности</vt:lpstr>
      <vt:lpstr>Презентация PowerPoint</vt:lpstr>
      <vt:lpstr>Прекращение деятельности</vt:lpstr>
      <vt:lpstr>Ремесленная деятельность</vt:lpstr>
      <vt:lpstr>Ремесленная деятельность</vt:lpstr>
      <vt:lpstr>Ремесленная деятельность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user</cp:lastModifiedBy>
  <cp:revision>486</cp:revision>
  <cp:lastPrinted>2021-09-01T08:51:20Z</cp:lastPrinted>
  <dcterms:modified xsi:type="dcterms:W3CDTF">2021-09-08T07:09:45Z</dcterms:modified>
</cp:coreProperties>
</file>