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3"/>
  </p:notesMasterIdLst>
  <p:sldIdLst>
    <p:sldId id="256" r:id="rId2"/>
    <p:sldId id="287" r:id="rId3"/>
    <p:sldId id="257" r:id="rId4"/>
    <p:sldId id="258" r:id="rId5"/>
    <p:sldId id="259" r:id="rId6"/>
    <p:sldId id="288" r:id="rId7"/>
    <p:sldId id="260" r:id="rId8"/>
    <p:sldId id="261" r:id="rId9"/>
    <p:sldId id="262" r:id="rId10"/>
    <p:sldId id="289" r:id="rId11"/>
    <p:sldId id="263" r:id="rId12"/>
    <p:sldId id="264" r:id="rId13"/>
    <p:sldId id="266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7" r:id="rId22"/>
    <p:sldId id="278" r:id="rId23"/>
    <p:sldId id="290" r:id="rId24"/>
    <p:sldId id="279" r:id="rId25"/>
    <p:sldId id="280" r:id="rId26"/>
    <p:sldId id="281" r:id="rId27"/>
    <p:sldId id="282" r:id="rId28"/>
    <p:sldId id="291" r:id="rId29"/>
    <p:sldId id="284" r:id="rId30"/>
    <p:sldId id="292" r:id="rId31"/>
    <p:sldId id="293" r:id="rId32"/>
  </p:sldIdLst>
  <p:sldSz cx="12192000" cy="6858000"/>
  <p:notesSz cx="6858000" cy="9979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32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66DD86-1568-46EF-A3A0-242237170EBC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47775"/>
            <a:ext cx="5984875" cy="3367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802188"/>
            <a:ext cx="5486400" cy="39290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78963"/>
            <a:ext cx="2971800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78963"/>
            <a:ext cx="2971800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B4BC3B-613C-4EAD-BFB4-2610F5F7F2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063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26419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0811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825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5182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1693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51483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1829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4913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1566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20359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299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1953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9752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63362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83157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40546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6307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44268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87106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84363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8993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0478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14410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1460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1442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4914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85586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27662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1305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0011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4BC3B-613C-4EAD-BFB4-2610F5F7F264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688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AF02A-7002-46DB-A00B-3638450F88A9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9BE75-D234-4471-8051-DCA0EC8064FE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9771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AF02A-7002-46DB-A00B-3638450F88A9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9BE75-D234-4471-8051-DCA0EC806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48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AF02A-7002-46DB-A00B-3638450F88A9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9BE75-D234-4471-8051-DCA0EC806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1539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AF02A-7002-46DB-A00B-3638450F88A9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9BE75-D234-4471-8051-DCA0EC806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867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AF02A-7002-46DB-A00B-3638450F88A9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9BE75-D234-4471-8051-DCA0EC8064FE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6387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AF02A-7002-46DB-A00B-3638450F88A9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9BE75-D234-4471-8051-DCA0EC806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346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AF02A-7002-46DB-A00B-3638450F88A9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9BE75-D234-4471-8051-DCA0EC806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3575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AF02A-7002-46DB-A00B-3638450F88A9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9BE75-D234-4471-8051-DCA0EC806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534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AF02A-7002-46DB-A00B-3638450F88A9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9BE75-D234-4471-8051-DCA0EC806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3701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0FAF02A-7002-46DB-A00B-3638450F88A9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39BE75-D234-4471-8051-DCA0EC806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068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AF02A-7002-46DB-A00B-3638450F88A9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9BE75-D234-4471-8051-DCA0EC806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991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DnDiag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0FAF02A-7002-46DB-A00B-3638450F88A9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439BE75-D234-4471-8051-DCA0EC8064FE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171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89CD7C-7898-4881-BC44-EE44345A87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</a:rPr>
              <a:t>ДИРЕКТИВА ПРЕЗИДЕНТА РЕСПУБЛИКИ БЕЛАРУСЬ</a:t>
            </a:r>
            <a:br>
              <a:rPr lang="ru-RU" sz="3200" b="1" dirty="0">
                <a:solidFill>
                  <a:srgbClr val="002060"/>
                </a:solidFill>
              </a:rPr>
            </a:br>
            <a:br>
              <a:rPr lang="ru-RU" sz="3200" b="1" dirty="0">
                <a:solidFill>
                  <a:srgbClr val="002060"/>
                </a:solidFill>
              </a:rPr>
            </a:br>
            <a:r>
              <a:rPr lang="ru-RU" sz="3200" b="1" dirty="0">
                <a:solidFill>
                  <a:srgbClr val="002060"/>
                </a:solidFill>
              </a:rPr>
              <a:t>О реализации основ идеологии</a:t>
            </a:r>
            <a:br>
              <a:rPr lang="ru-RU" sz="3200" b="1" dirty="0">
                <a:solidFill>
                  <a:srgbClr val="002060"/>
                </a:solidFill>
              </a:rPr>
            </a:br>
            <a:r>
              <a:rPr lang="ru-RU" sz="3200" b="1" dirty="0">
                <a:solidFill>
                  <a:srgbClr val="002060"/>
                </a:solidFill>
              </a:rPr>
              <a:t>белорусского государства</a:t>
            </a:r>
            <a:br>
              <a:rPr lang="ru-RU" sz="3200" b="1" dirty="0">
                <a:solidFill>
                  <a:srgbClr val="002060"/>
                </a:solidFill>
              </a:rPr>
            </a:b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1E93196-AB02-4C31-8377-B315720C22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9 апреля 2025 г. № 12</a:t>
            </a:r>
          </a:p>
        </p:txBody>
      </p:sp>
    </p:spTree>
    <p:extLst>
      <p:ext uri="{BB962C8B-B14F-4D97-AF65-F5344CB8AC3E}">
        <p14:creationId xmlns:p14="http://schemas.microsoft.com/office/powerpoint/2010/main" val="62670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0BB2B9-4595-4262-A62D-6FC9EF779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252" y="105066"/>
            <a:ext cx="11074167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ДИРЕКТИВА ПРЕЗИДЕНТА РЕСПУБЛИКИ БЕЛАРУСЬ от 9 апреля 2025 г. № 12</a:t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>«О реализации основ идеологии белорусского государства»</a:t>
            </a:r>
            <a:endParaRPr lang="ru-RU" sz="28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753A41-31CE-4BB4-8CCD-ABC2FAF4B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633" y="2382473"/>
            <a:ext cx="11632734" cy="461394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400" b="1" dirty="0">
                <a:solidFill>
                  <a:srgbClr val="002060"/>
                </a:solidFill>
              </a:rPr>
              <a:t>воспитательную деятельность </a:t>
            </a:r>
            <a:r>
              <a:rPr lang="ru-RU" sz="2000" dirty="0">
                <a:solidFill>
                  <a:srgbClr val="002060"/>
                </a:solidFill>
              </a:rPr>
              <a:t>– систему мероприятий по воздействию на сознание, мировоззрение, волю и чувства граждан в целях формирования идейно-нравственной личности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</a:rPr>
              <a:t>     воспитательная деятельность включает 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rgbClr val="002060"/>
                </a:solidFill>
              </a:rPr>
              <a:t>      воспитание </a:t>
            </a:r>
            <a:endParaRPr lang="ru-RU" sz="2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rgbClr val="002060"/>
                </a:solidFill>
              </a:rPr>
              <a:t>гражданско-патриотическое         семейно-бытовое        духовно-нравственное          профессиональное</a:t>
            </a:r>
          </a:p>
          <a:p>
            <a:pPr marL="0" indent="0">
              <a:buNone/>
            </a:pPr>
            <a:endParaRPr lang="ru-RU" sz="2000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b="1" dirty="0">
                <a:solidFill>
                  <a:srgbClr val="002060"/>
                </a:solidFill>
              </a:rPr>
              <a:t>социально-культурную деятельность </a:t>
            </a:r>
            <a:r>
              <a:rPr lang="ru-RU" sz="2000" dirty="0">
                <a:solidFill>
                  <a:srgbClr val="002060"/>
                </a:solidFill>
              </a:rPr>
              <a:t>– систему мероприятий, направленных на повышение уровня общей культуры населения, его приобщение к национальным ценностям, здоровому образу жизни, профилактику негативных социальных проявлений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</a:rPr>
              <a:t>     социально-культурная деятельность реализуется 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002060"/>
                </a:solidFill>
              </a:rPr>
              <a:t>      через социальную поддержку, правовое просвещение, проведение культурно-массовых, спортивных мероприятий, организацию досуга, коллективного  отдыха, развитие художественной самодеятельности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8486884-88D5-43A2-B2AC-CFF300F9918F}"/>
              </a:ext>
            </a:extLst>
          </p:cNvPr>
          <p:cNvSpPr/>
          <p:nvPr/>
        </p:nvSpPr>
        <p:spPr>
          <a:xfrm>
            <a:off x="369117" y="1430629"/>
            <a:ext cx="1154325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>
                <a:solidFill>
                  <a:srgbClr val="002060"/>
                </a:solidFill>
              </a:rPr>
              <a:t>Субъектами реализации идеологии белорусского государства</a:t>
            </a:r>
            <a:r>
              <a:rPr lang="ru-RU" b="1" dirty="0">
                <a:solidFill>
                  <a:srgbClr val="002060"/>
                </a:solidFill>
              </a:rPr>
              <a:t>: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1</a:t>
            </a:r>
            <a:r>
              <a:rPr lang="ru-RU" sz="2000" b="1" i="1" dirty="0">
                <a:solidFill>
                  <a:srgbClr val="002060"/>
                </a:solidFill>
              </a:rPr>
              <a:t>. обеспечивается организация идеологической работы через (продолжение): </a:t>
            </a:r>
          </a:p>
          <a:p>
            <a:r>
              <a:rPr lang="ru-RU" sz="2000" b="1" i="1" dirty="0">
                <a:solidFill>
                  <a:srgbClr val="002060"/>
                </a:solidFill>
              </a:rPr>
              <a:t> 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705F0A92-FEDB-4BFE-A104-B5CB1187DD4B}"/>
              </a:ext>
            </a:extLst>
          </p:cNvPr>
          <p:cNvCxnSpPr/>
          <p:nvPr/>
        </p:nvCxnSpPr>
        <p:spPr>
          <a:xfrm flipH="1">
            <a:off x="2987790" y="3672966"/>
            <a:ext cx="2223083" cy="2244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92121F8B-76D0-4527-BB84-636DDA96DB5A}"/>
              </a:ext>
            </a:extLst>
          </p:cNvPr>
          <p:cNvCxnSpPr>
            <a:cxnSpLocks/>
          </p:cNvCxnSpPr>
          <p:nvPr/>
        </p:nvCxnSpPr>
        <p:spPr>
          <a:xfrm>
            <a:off x="7454427" y="3689059"/>
            <a:ext cx="2030135" cy="2593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0919D8E9-AEB4-43E2-9BE0-97F4858B5959}"/>
              </a:ext>
            </a:extLst>
          </p:cNvPr>
          <p:cNvCxnSpPr/>
          <p:nvPr/>
        </p:nvCxnSpPr>
        <p:spPr>
          <a:xfrm flipH="1">
            <a:off x="5210873" y="3897372"/>
            <a:ext cx="528507" cy="1405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3A68B6B0-2C20-464B-9C32-7DE287E228F4}"/>
              </a:ext>
            </a:extLst>
          </p:cNvPr>
          <p:cNvCxnSpPr/>
          <p:nvPr/>
        </p:nvCxnSpPr>
        <p:spPr>
          <a:xfrm>
            <a:off x="6775211" y="3901566"/>
            <a:ext cx="506136" cy="1321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8922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6DAD10-1CE4-4F9E-BF1F-5565168D3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41" y="227779"/>
            <a:ext cx="11098635" cy="1325563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</a:rPr>
              <a:t>ДИРЕКТИВА ПРЕЗИДЕНТА РЕСПУБЛИКИ БЕЛАРУСЬ от 9 апреля 2025 г. № 12</a:t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>«О реализации основ идеологии белорусского государства»</a:t>
            </a:r>
            <a:br>
              <a:rPr lang="ru-RU" sz="2800" b="1" dirty="0">
                <a:solidFill>
                  <a:srgbClr val="002060"/>
                </a:solidFill>
              </a:rPr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6A7BB2-8075-4DEB-B9FB-541655B4E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024" y="1153278"/>
            <a:ext cx="11313952" cy="800128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ru-RU" sz="4500" b="1" dirty="0">
                <a:solidFill>
                  <a:srgbClr val="002060"/>
                </a:solidFill>
              </a:rPr>
              <a:t>Субъекты</a:t>
            </a:r>
            <a:r>
              <a:rPr lang="ru-RU" sz="5100" b="1" dirty="0">
                <a:solidFill>
                  <a:srgbClr val="002060"/>
                </a:solidFill>
              </a:rPr>
              <a:t> </a:t>
            </a:r>
            <a:r>
              <a:rPr lang="ru-RU" sz="4500" b="1" dirty="0">
                <a:solidFill>
                  <a:srgbClr val="002060"/>
                </a:solidFill>
              </a:rPr>
              <a:t>реализации идеологии белорусского государства: </a:t>
            </a:r>
          </a:p>
          <a:p>
            <a:pPr marL="0" indent="0" algn="ctr">
              <a:buNone/>
            </a:pPr>
            <a:r>
              <a:rPr lang="ru-RU" sz="4400" b="1" dirty="0">
                <a:solidFill>
                  <a:srgbClr val="002060"/>
                </a:solidFill>
              </a:rPr>
              <a:t>2. внедряют и используют следующие направления идеологической работы: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B010F82-2034-49E7-BC1A-ED76DF938CE7}"/>
              </a:ext>
            </a:extLst>
          </p:cNvPr>
          <p:cNvSpPr/>
          <p:nvPr/>
        </p:nvSpPr>
        <p:spPr>
          <a:xfrm>
            <a:off x="169178" y="1953406"/>
            <a:ext cx="1185364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2060"/>
                </a:solidFill>
              </a:rPr>
              <a:t>подготовку идеологического актива, обучение методам коммуникации с обществом, коллективом и гражданами;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2060"/>
                </a:solidFill>
              </a:rPr>
              <a:t>изучение общественного мнения;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2060"/>
                </a:solidFill>
              </a:rPr>
              <a:t>внедрение и распространение различных форм коммуникации власти и общества, в частности ЕДИ, отчетов власти, диалоговых площадок, общественных приемных, встреч с трудовыми коллективами, общественных обсуждений;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2060"/>
                </a:solidFill>
              </a:rPr>
              <a:t>распространение и разъяснение общественно значимой информации;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2060"/>
                </a:solidFill>
              </a:rPr>
              <a:t>создание информационных и методических материалов, оказание услуг, направленных на сохранение и популяризацию белорусской модели общественного развития;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2060"/>
                </a:solidFill>
              </a:rPr>
              <a:t>поддержку проектов в области патриотического воспитания, сохранения и популяризации историко-культурных ценностей и самобытности белорусского народа;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2060"/>
                </a:solidFill>
              </a:rPr>
              <a:t>взаимодействие с религиозными организациями, зарегистрированными в РБ, в вопросах духовно-нравственного воспитания населения, сохранения традиционных ценностей, профилактики социального неблагополучия, противодействия деструктивным религиозным течениям;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2060"/>
                </a:solidFill>
              </a:rPr>
              <a:t>организацию и проведение мероприятий, посвященных государственной символике, государственным праздникам, праздничным дням и памятным датам</a:t>
            </a:r>
            <a:r>
              <a:rPr lang="ru-RU" dirty="0">
                <a:solidFill>
                  <a:srgbClr val="002060"/>
                </a:solidFill>
              </a:rPr>
              <a:t>; </a:t>
            </a:r>
            <a:endParaRPr lang="ru-RU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2060"/>
                </a:solidFill>
              </a:rPr>
              <a:t>оценку художественной продукции, рекламы, информационного, публицистического и развлекательного контента на предмет соответствия основам идеологии белорусского государства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9139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77B8C3-D162-475D-A4C7-D12775DFB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061" y="570451"/>
            <a:ext cx="11392249" cy="76339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solidFill>
                  <a:srgbClr val="002060"/>
                </a:solidFill>
              </a:rPr>
              <a:t>ДИРЕКТИВА ПРЕЗИДЕНТА РЕСПУБЛИКИ БЕЛАРУСЬ от 9 апреля 2025 г. № 12</a:t>
            </a:r>
            <a:br>
              <a:rPr lang="ru-RU" sz="3100" b="1" dirty="0">
                <a:solidFill>
                  <a:srgbClr val="002060"/>
                </a:solidFill>
              </a:rPr>
            </a:br>
            <a:r>
              <a:rPr lang="ru-RU" sz="3100" b="1" dirty="0">
                <a:solidFill>
                  <a:srgbClr val="002060"/>
                </a:solidFill>
              </a:rPr>
              <a:t>«О реализации основ идеологии белорусского государства»</a:t>
            </a:r>
            <a:br>
              <a:rPr lang="ru-RU" b="1" dirty="0">
                <a:solidFill>
                  <a:srgbClr val="002060"/>
                </a:solidFill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30A8F0-DFC1-4DB6-A723-6426102F6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673" y="1607511"/>
            <a:ext cx="11190914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000" b="1" dirty="0">
                <a:solidFill>
                  <a:srgbClr val="002060"/>
                </a:solidFill>
              </a:rPr>
              <a:t>Субъекты реализации идеологии белорусского государства: </a:t>
            </a:r>
          </a:p>
          <a:p>
            <a:endParaRPr lang="ru-RU" sz="30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sz="2400" b="1" i="1" dirty="0">
                <a:solidFill>
                  <a:srgbClr val="002060"/>
                </a:solidFill>
              </a:rPr>
              <a:t>3. реализуют направления идеологической работы 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rgbClr val="002060"/>
                </a:solidFill>
              </a:rPr>
              <a:t>с учетом специфики решаемых задач; 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rgbClr val="002060"/>
                </a:solidFill>
              </a:rPr>
              <a:t> складывающейся обстановки; 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rgbClr val="002060"/>
                </a:solidFill>
              </a:rPr>
              <a:t>на основе результатов проведенных научных и социологических исследований</a:t>
            </a:r>
          </a:p>
        </p:txBody>
      </p:sp>
    </p:spTree>
    <p:extLst>
      <p:ext uri="{BB962C8B-B14F-4D97-AF65-F5344CB8AC3E}">
        <p14:creationId xmlns:p14="http://schemas.microsoft.com/office/powerpoint/2010/main" val="31776895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178418-241F-45A5-A6D9-0F91E38AD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447" y="142614"/>
            <a:ext cx="11811699" cy="131707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ДИРЕКТИВА ПРЕЗИДЕНТА РЕСПУБЛИКИ БЕЛАРУСЬ от 9 апреля 2025 г. № 12</a:t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>«О реализации основ идеологии белорусского государства»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8CDB04-D886-4005-A7F7-DFF132120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894" y="1845576"/>
            <a:ext cx="11576803" cy="486980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400" b="1" i="1" dirty="0">
                <a:solidFill>
                  <a:srgbClr val="002060"/>
                </a:solidFill>
              </a:rPr>
              <a:t>1</a:t>
            </a:r>
            <a:r>
              <a:rPr lang="ru-RU" sz="2600" b="1" i="1" dirty="0">
                <a:solidFill>
                  <a:srgbClr val="002060"/>
                </a:solidFill>
              </a:rPr>
              <a:t>. идеологическая работа в трудовых коллективах</a:t>
            </a:r>
            <a:r>
              <a:rPr lang="ru-RU" sz="2400" b="1" i="1" dirty="0">
                <a:solidFill>
                  <a:srgbClr val="002060"/>
                </a:solidFill>
              </a:rPr>
              <a:t> </a:t>
            </a:r>
            <a:r>
              <a:rPr lang="ru-RU" sz="1800" dirty="0">
                <a:solidFill>
                  <a:srgbClr val="002060"/>
                </a:solidFill>
              </a:rPr>
              <a:t>направлена  на поддержку внутренней и внешней политики РБ, укрепление благоприятного морально-психологического климата, формирование у членов трудового коллектива мировоззрения, основанного на чувстве патриотизма, гражданской зрелости, осознании принадлежности к белорусскому народу, профессиональной и личной ответственности за достижение высоких результатов в труде;</a:t>
            </a:r>
          </a:p>
          <a:p>
            <a:pPr marL="0" indent="0">
              <a:buNone/>
            </a:pPr>
            <a:r>
              <a:rPr lang="ru-RU" b="1" i="1" dirty="0">
                <a:solidFill>
                  <a:srgbClr val="002060"/>
                </a:solidFill>
              </a:rPr>
              <a:t>2. </a:t>
            </a:r>
            <a:r>
              <a:rPr lang="ru-RU" sz="2600" b="1" i="1" dirty="0">
                <a:solidFill>
                  <a:srgbClr val="002060"/>
                </a:solidFill>
              </a:rPr>
              <a:t>организация идеологической работы в трудовых коллективах возлагается </a:t>
            </a:r>
            <a:r>
              <a:rPr lang="ru-RU" sz="1800" dirty="0">
                <a:solidFill>
                  <a:srgbClr val="002060"/>
                </a:solidFill>
              </a:rPr>
              <a:t>на руководителя организации, непосредственная координация идеологической работы – на одного из его заместителей;</a:t>
            </a:r>
          </a:p>
          <a:p>
            <a:pPr marL="0" indent="0">
              <a:buNone/>
            </a:pPr>
            <a:r>
              <a:rPr lang="ru-RU" b="1" i="1" dirty="0">
                <a:solidFill>
                  <a:srgbClr val="002060"/>
                </a:solidFill>
              </a:rPr>
              <a:t>3. </a:t>
            </a:r>
            <a:r>
              <a:rPr lang="ru-RU" sz="2600" b="1" i="1" dirty="0">
                <a:solidFill>
                  <a:srgbClr val="002060"/>
                </a:solidFill>
              </a:rPr>
              <a:t>организации всех форм собственности: </a:t>
            </a:r>
          </a:p>
          <a:p>
            <a:pPr marL="0" indent="0">
              <a:buNone/>
            </a:pPr>
            <a:r>
              <a:rPr lang="ru-RU" sz="1800" dirty="0">
                <a:solidFill>
                  <a:srgbClr val="002060"/>
                </a:solidFill>
              </a:rPr>
              <a:t>выстраивают свою деятельность на основе социальной ответственности перед государством, обществом, трудовым коллективом и отдельным гражданином; </a:t>
            </a:r>
          </a:p>
          <a:p>
            <a:pPr marL="0" indent="0">
              <a:buNone/>
            </a:pPr>
            <a:r>
              <a:rPr lang="ru-RU" sz="1800" dirty="0">
                <a:solidFill>
                  <a:srgbClr val="002060"/>
                </a:solidFill>
              </a:rPr>
              <a:t>участвуют в решении общественно значимых вопросов, в том числе путем реализации научно-исследовательских, образовательных, спортивных, благотворительных, экологических, гуманитарных и иных проектов; </a:t>
            </a:r>
          </a:p>
          <a:p>
            <a:pPr marL="0" indent="0">
              <a:buNone/>
            </a:pPr>
            <a:r>
              <a:rPr lang="ru-RU" sz="1800" dirty="0">
                <a:solidFill>
                  <a:srgbClr val="002060"/>
                </a:solidFill>
              </a:rPr>
              <a:t>обеспечивают условия для участия работников в деятельности общественных объединений, профессиональных союзов на основе требований законодательства; </a:t>
            </a:r>
          </a:p>
          <a:p>
            <a:pPr marL="0" indent="0">
              <a:buNone/>
            </a:pPr>
            <a:r>
              <a:rPr lang="ru-RU" sz="1800" dirty="0">
                <a:solidFill>
                  <a:srgbClr val="002060"/>
                </a:solidFill>
              </a:rPr>
              <a:t>организуют с членами трудового коллектива информационную работу по рассмотрению актуальных вопросов развития организации, отрасли, региона, государства и решению проблем, поднимаемых гражданами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931CE07-530B-4F72-9487-7724053D3AD0}"/>
              </a:ext>
            </a:extLst>
          </p:cNvPr>
          <p:cNvSpPr/>
          <p:nvPr/>
        </p:nvSpPr>
        <p:spPr>
          <a:xfrm>
            <a:off x="539693" y="1309827"/>
            <a:ext cx="1165230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solidFill>
                  <a:srgbClr val="002060"/>
                </a:solidFill>
              </a:rPr>
              <a:t>Для совершенствования идеологической работы в трудовых коллективах установлено: </a:t>
            </a:r>
          </a:p>
        </p:txBody>
      </p:sp>
    </p:spTree>
    <p:extLst>
      <p:ext uri="{BB962C8B-B14F-4D97-AF65-F5344CB8AC3E}">
        <p14:creationId xmlns:p14="http://schemas.microsoft.com/office/powerpoint/2010/main" val="1187441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5B03C8-2758-460F-AEBE-C63491168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618" y="365125"/>
            <a:ext cx="11174136" cy="88483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solidFill>
                  <a:srgbClr val="002060"/>
                </a:solidFill>
              </a:rPr>
              <a:t>ДИРЕКТИВА ПРЕЗИДЕНТА РЕСПУБЛИКИ БЕЛАРУСЬ от 9 апреля 2025 г. № 12</a:t>
            </a:r>
            <a:br>
              <a:rPr lang="ru-RU" sz="3100" b="1" dirty="0">
                <a:solidFill>
                  <a:srgbClr val="002060"/>
                </a:solidFill>
              </a:rPr>
            </a:br>
            <a:r>
              <a:rPr lang="ru-RU" sz="3100" b="1" dirty="0">
                <a:solidFill>
                  <a:srgbClr val="002060"/>
                </a:solidFill>
              </a:rPr>
              <a:t>«О реализации основ идеологии белорусского государства»</a:t>
            </a:r>
            <a:br>
              <a:rPr lang="ru-RU" b="1" dirty="0">
                <a:solidFill>
                  <a:srgbClr val="002060"/>
                </a:solidFill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9B5DB1-2C48-4FFB-B411-24CD6A50D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9959"/>
            <a:ext cx="10515600" cy="537734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3400" b="1" i="1" dirty="0">
                <a:solidFill>
                  <a:srgbClr val="002060"/>
                </a:solidFill>
              </a:rPr>
              <a:t>    </a:t>
            </a:r>
            <a:r>
              <a:rPr lang="ru-RU" sz="3400" b="1" dirty="0">
                <a:solidFill>
                  <a:srgbClr val="002060"/>
                </a:solidFill>
              </a:rPr>
              <a:t>Для повышения  качества идеологической работы необходимо:</a:t>
            </a:r>
          </a:p>
          <a:p>
            <a:pPr marL="0" indent="0" algn="ctr">
              <a:buNone/>
            </a:pPr>
            <a:endParaRPr lang="ru-RU" sz="34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1. координация и анализ эффективности, мониторинг организации и проведения идеологической работы в республике, обеспечение взаимодействия государственных органов, общественных объединений и иных организаций в сфере идеологии белорусского государства </a:t>
            </a:r>
          </a:p>
          <a:p>
            <a:pPr marL="0" indent="0">
              <a:buNone/>
            </a:pPr>
            <a:r>
              <a:rPr lang="ru-RU" b="1" i="1" dirty="0">
                <a:solidFill>
                  <a:srgbClr val="002060"/>
                </a:solidFill>
              </a:rPr>
              <a:t>возлагается на Администрацию Президента Республики Беларусь;</a:t>
            </a:r>
          </a:p>
          <a:p>
            <a:pPr marL="0" indent="0">
              <a:buNone/>
            </a:pPr>
            <a:endParaRPr lang="ru-RU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2. координация идеологической работы в отраслях (сферах деятельности), в том числе определение комплексных подходов к ее реализации в подведомственных организациях, взаимодействие с отраслевыми профсоюзами, иными общественными объединениями </a:t>
            </a:r>
          </a:p>
          <a:p>
            <a:pPr marL="0" indent="0">
              <a:buNone/>
            </a:pPr>
            <a:r>
              <a:rPr lang="ru-RU" b="1" i="1" dirty="0">
                <a:solidFill>
                  <a:srgbClr val="002060"/>
                </a:solidFill>
              </a:rPr>
              <a:t>возлагается на управления (отделы, секторы) идеологической работы государственных органов совместно с местными исполнительными и распорядительными органами;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3. координация идеологической работы на соответствующей территории, в том числе определение комплексных подходов к ее реализации в организациях всех форм собственности, а также деятельности организационных структур общественных объединений,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возлагается на комитеты (главные управления, управления, отделы) идеологической работы и по делам молодежи местных исполнительных и распорядительных органов</a:t>
            </a:r>
          </a:p>
        </p:txBody>
      </p:sp>
    </p:spTree>
    <p:extLst>
      <p:ext uri="{BB962C8B-B14F-4D97-AF65-F5344CB8AC3E}">
        <p14:creationId xmlns:p14="http://schemas.microsoft.com/office/powerpoint/2010/main" val="13752147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89F733-7991-45A5-A240-38B41A436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560" y="365125"/>
            <a:ext cx="11018240" cy="69188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solidFill>
                  <a:srgbClr val="002060"/>
                </a:solidFill>
              </a:rPr>
              <a:t>ДИРЕКТИВА ПРЕЗИДЕНТА РЕСПУБЛИКИ БЕЛАРУСЬ от 9 апреля 2025 г. № 12</a:t>
            </a:r>
            <a:br>
              <a:rPr lang="ru-RU" sz="3100" b="1" dirty="0">
                <a:solidFill>
                  <a:srgbClr val="002060"/>
                </a:solidFill>
              </a:rPr>
            </a:br>
            <a:r>
              <a:rPr lang="ru-RU" sz="3100" b="1" dirty="0">
                <a:solidFill>
                  <a:srgbClr val="002060"/>
                </a:solidFill>
              </a:rPr>
              <a:t>«О реализации основ идеологии белорусского государства»</a:t>
            </a:r>
            <a:br>
              <a:rPr lang="ru-RU" b="1" dirty="0">
                <a:solidFill>
                  <a:srgbClr val="002060"/>
                </a:solidFill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FACBD1-A378-485C-AB07-01BC731E9C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670" y="1057012"/>
            <a:ext cx="11769753" cy="5696126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ru-RU" sz="5000" b="1" dirty="0">
                <a:solidFill>
                  <a:srgbClr val="002060"/>
                </a:solidFill>
              </a:rPr>
              <a:t>4. назначение на должности, освобождение от должностей и продление контрактов: </a:t>
            </a:r>
          </a:p>
          <a:p>
            <a:pPr marL="0" indent="0" algn="ctr">
              <a:buNone/>
            </a:pPr>
            <a:endParaRPr lang="ru-RU" sz="3600" b="1" dirty="0">
              <a:solidFill>
                <a:srgbClr val="002060"/>
              </a:solidFill>
            </a:endParaRPr>
          </a:p>
          <a:p>
            <a:r>
              <a:rPr lang="ru-RU" sz="4300" dirty="0">
                <a:solidFill>
                  <a:srgbClr val="002060"/>
                </a:solidFill>
              </a:rPr>
              <a:t>заместителей председателей рай-, горисполкомов, за исключением Минского горисполкома, заместителей глав администраций районов в городах, координирующих идеологическую работу, председателей комитетов, начальников главных управлений (управлений, отделов), заведующих секторами идеологической работы и по делам молодежи облисполкомов (Минского горисполкома), рай-, горисполкомов, администраций районов в городах, заместителей руководителей, координирующих идеологическую работу в организациях, подчиненных Совету Министров Республики Беларусь, учреждениях высшего образования, учреждениях образования и организациях, реализующих образовательные программы научно-ориентированного образования, а также лиц, ответственных за работу со средствами массовой информации в государственных органах, </a:t>
            </a:r>
            <a:r>
              <a:rPr lang="ru-RU" sz="4300" b="1" dirty="0">
                <a:solidFill>
                  <a:srgbClr val="002060"/>
                </a:solidFill>
              </a:rPr>
              <a:t>согласовываются с Администрацией Президента Республики Беларусь</a:t>
            </a:r>
            <a:r>
              <a:rPr lang="ru-RU" sz="4300" dirty="0">
                <a:solidFill>
                  <a:srgbClr val="002060"/>
                </a:solidFill>
              </a:rPr>
              <a:t>; </a:t>
            </a:r>
          </a:p>
          <a:p>
            <a:r>
              <a:rPr lang="ru-RU" sz="4300" dirty="0">
                <a:solidFill>
                  <a:srgbClr val="002060"/>
                </a:solidFill>
              </a:rPr>
              <a:t>главных редакторов государственных республиканских средств массовой информации, а также средств массовой информации, учредителями которых в регионах являются облисполкомы (Минский горисполком), местные Советы депутатов областного уровня, в отраслях (сферах деятельности) – соответствующие государственные органы и организации, </a:t>
            </a:r>
            <a:r>
              <a:rPr lang="ru-RU" sz="4300" b="1" dirty="0">
                <a:solidFill>
                  <a:srgbClr val="002060"/>
                </a:solidFill>
              </a:rPr>
              <a:t>согласовываются с Министерством информации и Администрацией Президента Республики Беларусь; </a:t>
            </a:r>
          </a:p>
          <a:p>
            <a:r>
              <a:rPr lang="ru-RU" sz="4300" dirty="0">
                <a:solidFill>
                  <a:srgbClr val="002060"/>
                </a:solidFill>
              </a:rPr>
              <a:t>заместителей руководителей, координирующих идеологическую работу в государственных и иных организациях с численностью работников 600 человек и более, учреждениях образования (за исключением указанных в абзаце втором настоящего подпункта), реализующих образовательные программы профессионально-технического образования, учреждениях среднего специального образования, </a:t>
            </a:r>
            <a:r>
              <a:rPr lang="ru-RU" sz="4300" b="1" dirty="0">
                <a:solidFill>
                  <a:srgbClr val="002060"/>
                </a:solidFill>
              </a:rPr>
              <a:t>согласовываются с облисполкомами (Минским горисполкомом);</a:t>
            </a:r>
          </a:p>
          <a:p>
            <a:r>
              <a:rPr lang="ru-RU" sz="4300" b="1" dirty="0">
                <a:solidFill>
                  <a:srgbClr val="002060"/>
                </a:solidFill>
              </a:rPr>
              <a:t> </a:t>
            </a:r>
            <a:r>
              <a:rPr lang="ru-RU" sz="4300" dirty="0">
                <a:solidFill>
                  <a:srgbClr val="002060"/>
                </a:solidFill>
              </a:rPr>
              <a:t>заместителей руководителей, координирующих идеологическую работу в государственных и иных организациях с численностью работников до 600 человек, учреждениях общего среднего образования, </a:t>
            </a:r>
            <a:r>
              <a:rPr lang="ru-RU" sz="4300" b="1" dirty="0">
                <a:solidFill>
                  <a:srgbClr val="002060"/>
                </a:solidFill>
              </a:rPr>
              <a:t>согласовываются с рай-, горисполкомами, администрациями районов в городах; </a:t>
            </a:r>
          </a:p>
          <a:p>
            <a:r>
              <a:rPr lang="ru-RU" sz="4300" dirty="0">
                <a:solidFill>
                  <a:srgbClr val="002060"/>
                </a:solidFill>
              </a:rPr>
              <a:t>руководителей государственных региональных средств массовой информации, учредителями которых являются рай-, горисполкомы, местные Советы депутатов базового уровня</a:t>
            </a:r>
            <a:r>
              <a:rPr lang="ru-RU" sz="4300" b="1" dirty="0">
                <a:solidFill>
                  <a:srgbClr val="002060"/>
                </a:solidFill>
              </a:rPr>
              <a:t>, согласовываются с облисполкомами и Министерством информации</a:t>
            </a:r>
          </a:p>
        </p:txBody>
      </p:sp>
    </p:spTree>
    <p:extLst>
      <p:ext uri="{BB962C8B-B14F-4D97-AF65-F5344CB8AC3E}">
        <p14:creationId xmlns:p14="http://schemas.microsoft.com/office/powerpoint/2010/main" val="24411322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F3CE67-1048-437A-A2D9-0594CF091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949" y="365125"/>
            <a:ext cx="11450973" cy="1325563"/>
          </a:xfrm>
        </p:spPr>
        <p:txBody>
          <a:bodyPr>
            <a:normAutofit fontScale="90000"/>
          </a:bodyPr>
          <a:lstStyle/>
          <a:p>
            <a:r>
              <a:rPr lang="ru-RU" sz="3100" b="1" dirty="0">
                <a:solidFill>
                  <a:srgbClr val="002060"/>
                </a:solidFill>
              </a:rPr>
              <a:t>ДИРЕКТИВА ПРЕЗИДЕНТА РЕСПУБЛИКИ БЕЛАРУСЬ от 9 апреля 2025 г. № 12</a:t>
            </a:r>
            <a:br>
              <a:rPr lang="ru-RU" sz="3100" b="1" dirty="0">
                <a:solidFill>
                  <a:srgbClr val="002060"/>
                </a:solidFill>
              </a:rPr>
            </a:br>
            <a:r>
              <a:rPr lang="ru-RU" sz="3100" b="1" dirty="0">
                <a:solidFill>
                  <a:srgbClr val="002060"/>
                </a:solidFill>
              </a:rPr>
              <a:t>«О реализации основ идеологии белорусского государства»</a:t>
            </a:r>
            <a:br>
              <a:rPr lang="ru-RU" b="1" dirty="0">
                <a:solidFill>
                  <a:srgbClr val="002060"/>
                </a:solidFill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2F579B-BBCD-4744-B37D-87AEA9129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560" y="1342238"/>
            <a:ext cx="10858849" cy="738231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2400" b="1" dirty="0">
                <a:solidFill>
                  <a:srgbClr val="002060"/>
                </a:solidFill>
              </a:rPr>
              <a:t>5. для выполнения функций по координации идеологической работы </a:t>
            </a:r>
          </a:p>
          <a:p>
            <a:pPr marL="0" indent="0" algn="ctr">
              <a:buNone/>
            </a:pPr>
            <a:r>
              <a:rPr lang="ru-RU" sz="2400" b="1" dirty="0">
                <a:solidFill>
                  <a:srgbClr val="002060"/>
                </a:solidFill>
              </a:rPr>
              <a:t>Администрация Президента Республики Беларусь задействует: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F9A28F1-2697-43B8-B098-DEA52E975D1E}"/>
              </a:ext>
            </a:extLst>
          </p:cNvPr>
          <p:cNvSpPr/>
          <p:nvPr/>
        </p:nvSpPr>
        <p:spPr>
          <a:xfrm>
            <a:off x="494949" y="2432807"/>
            <a:ext cx="11232859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для научного, научно-методического сопровождения идеологической работы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</a:rPr>
              <a:t>Национальную академию наук Беларуси, 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</a:rPr>
              <a:t>Министерство образования, 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</a:rPr>
              <a:t>Академию управления при Президенте Республики Беларусь;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</a:rPr>
              <a:t>для экспертно-аналитического и социологического сопровождения идеологической работы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</a:rPr>
              <a:t>Белорусский институт стратегических исследований, Национальную академию наук Беларуси; </a:t>
            </a:r>
          </a:p>
          <a:p>
            <a:pPr algn="ctr"/>
            <a:endParaRPr lang="ru-RU" sz="2000" dirty="0">
              <a:solidFill>
                <a:srgbClr val="002060"/>
              </a:solidFill>
            </a:endParaRPr>
          </a:p>
          <a:p>
            <a:pPr algn="ctr"/>
            <a:r>
              <a:rPr lang="ru-RU" sz="2000" b="1" dirty="0">
                <a:solidFill>
                  <a:srgbClr val="002060"/>
                </a:solidFill>
              </a:rPr>
              <a:t>для информационного сопровождения идеологической работы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</a:rPr>
              <a:t>Министерство информации; </a:t>
            </a:r>
          </a:p>
          <a:p>
            <a:pPr algn="ctr"/>
            <a:endParaRPr lang="ru-RU" sz="2000" b="1" dirty="0">
              <a:solidFill>
                <a:srgbClr val="002060"/>
              </a:solidFill>
            </a:endParaRPr>
          </a:p>
          <a:p>
            <a:pPr algn="ctr"/>
            <a:r>
              <a:rPr lang="ru-RU" sz="2000" b="1" dirty="0">
                <a:solidFill>
                  <a:srgbClr val="002060"/>
                </a:solidFill>
              </a:rPr>
              <a:t>для информационно-методического сопровождения идеологической работы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</a:rPr>
              <a:t> республиканское государственно-общественное объединение «Белорусское общество «Знание» </a:t>
            </a:r>
          </a:p>
        </p:txBody>
      </p:sp>
    </p:spTree>
    <p:extLst>
      <p:ext uri="{BB962C8B-B14F-4D97-AF65-F5344CB8AC3E}">
        <p14:creationId xmlns:p14="http://schemas.microsoft.com/office/powerpoint/2010/main" val="16686524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B267FA-E085-442A-BFCB-CEA9362A7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503" y="365125"/>
            <a:ext cx="11727809" cy="16062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solidFill>
                  <a:srgbClr val="002060"/>
                </a:solidFill>
              </a:rPr>
              <a:t>ДИРЕКТИВА ПРЕЗИДЕНТА РЕСПУБЛИКИ БЕЛАРУСЬ от 9 апреля 2025 г. № 12</a:t>
            </a:r>
            <a:br>
              <a:rPr lang="ru-RU" sz="3100" b="1" dirty="0">
                <a:solidFill>
                  <a:srgbClr val="002060"/>
                </a:solidFill>
              </a:rPr>
            </a:br>
            <a:r>
              <a:rPr lang="ru-RU" sz="3100" b="1" dirty="0">
                <a:solidFill>
                  <a:srgbClr val="002060"/>
                </a:solidFill>
              </a:rPr>
              <a:t>«О реализации основ идеологии белорусского государства»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1CE284-1A50-4D97-8FF0-68E4D43C2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337" y="1434516"/>
            <a:ext cx="11613159" cy="488239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sz="20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2400" dirty="0">
                <a:solidFill>
                  <a:srgbClr val="002060"/>
                </a:solidFill>
              </a:rPr>
              <a:t>	Администрацией Президента Республики Беларусь, государственными органами (местным исполнительным и распорядительным органам)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b="1" dirty="0">
                <a:solidFill>
                  <a:srgbClr val="002060"/>
                </a:solidFill>
              </a:rPr>
              <a:t>проводится  оценка  эффективности идеологической работы на системной основе </a:t>
            </a:r>
            <a:endParaRPr lang="ru-RU" sz="2400" dirty="0">
              <a:solidFill>
                <a:srgbClr val="002060"/>
              </a:solidFill>
            </a:endParaRPr>
          </a:p>
          <a:p>
            <a:endParaRPr lang="ru-RU" sz="24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sz="2400" b="1" dirty="0">
                <a:solidFill>
                  <a:srgbClr val="002060"/>
                </a:solidFill>
              </a:rPr>
              <a:t>	Персональная ответственность </a:t>
            </a:r>
          </a:p>
          <a:p>
            <a:pPr marL="0" indent="0" algn="ctr">
              <a:buNone/>
            </a:pPr>
            <a:r>
              <a:rPr lang="ru-RU" sz="2400" b="1" dirty="0">
                <a:solidFill>
                  <a:srgbClr val="002060"/>
                </a:solidFill>
              </a:rPr>
              <a:t>за состояние идеологической работы возложена : </a:t>
            </a:r>
          </a:p>
          <a:p>
            <a:r>
              <a:rPr lang="ru-RU" sz="2400" dirty="0">
                <a:solidFill>
                  <a:srgbClr val="002060"/>
                </a:solidFill>
              </a:rPr>
              <a:t>в трудовом коллективе – на руководителя организации;</a:t>
            </a:r>
          </a:p>
          <a:p>
            <a:r>
              <a:rPr lang="ru-RU" sz="2400" dirty="0">
                <a:solidFill>
                  <a:srgbClr val="002060"/>
                </a:solidFill>
              </a:rPr>
              <a:t>в рамках отдельной отрасли (сферы деятельности) – на руководителя соответствующего государственного органа;</a:t>
            </a:r>
          </a:p>
          <a:p>
            <a:r>
              <a:rPr lang="ru-RU" sz="2400" dirty="0">
                <a:solidFill>
                  <a:srgbClr val="002060"/>
                </a:solidFill>
              </a:rPr>
              <a:t>на территориальном уровне – на руководителя местного исполнительного и распорядительного органа </a:t>
            </a:r>
          </a:p>
        </p:txBody>
      </p:sp>
    </p:spTree>
    <p:extLst>
      <p:ext uri="{BB962C8B-B14F-4D97-AF65-F5344CB8AC3E}">
        <p14:creationId xmlns:p14="http://schemas.microsoft.com/office/powerpoint/2010/main" val="27940865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9E80FC-D68F-4826-9E3C-36CF4185F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393" y="365125"/>
            <a:ext cx="11232859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solidFill>
                  <a:srgbClr val="002060"/>
                </a:solidFill>
              </a:rPr>
              <a:t>ДИРЕКТИВА ПРЕЗИДЕНТА РЕСПУБЛИКИ БЕЛАРУСЬ от 9 апреля 2025 г. № 12</a:t>
            </a:r>
            <a:br>
              <a:rPr lang="ru-RU" sz="3100" b="1" dirty="0">
                <a:solidFill>
                  <a:srgbClr val="002060"/>
                </a:solidFill>
              </a:rPr>
            </a:br>
            <a:r>
              <a:rPr lang="ru-RU" sz="3100" b="1" dirty="0">
                <a:solidFill>
                  <a:srgbClr val="002060"/>
                </a:solidFill>
              </a:rPr>
              <a:t>«О реализации основ идеологии белорусского государства»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B02951-A6F1-443A-907E-74350C6F76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393" y="3745042"/>
            <a:ext cx="11350306" cy="2620031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sz="3000" b="1" dirty="0">
                <a:solidFill>
                  <a:srgbClr val="002060"/>
                </a:solidFill>
              </a:rPr>
              <a:t>Государственными органами, в том числе местными исполнительными и распорядительными органами, обеспечивается: 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002060"/>
                </a:solidFill>
              </a:rPr>
              <a:t>рассмотрение на коллегиях (советах, заседаниях) вопросов, касающихся различных аспектов организации идеологической работы, не реже одного раза в год;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002060"/>
                </a:solidFill>
              </a:rPr>
              <a:t>привлечение субъектов гражданского общества к участию в реализации идеологии белорусского государства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EAB4967-802D-4E7A-85B4-62DAAAADFC86}"/>
              </a:ext>
            </a:extLst>
          </p:cNvPr>
          <p:cNvSpPr/>
          <p:nvPr/>
        </p:nvSpPr>
        <p:spPr>
          <a:xfrm>
            <a:off x="192947" y="1610431"/>
            <a:ext cx="11878811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>
                <a:solidFill>
                  <a:srgbClr val="002060"/>
                </a:solidFill>
              </a:rPr>
              <a:t>Государственными органами (организациями) обеспечивается: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ru-RU" sz="2400" dirty="0">
                <a:solidFill>
                  <a:srgbClr val="002060"/>
                </a:solidFill>
              </a:rPr>
              <a:t>ежегодное планирование идеологической работы; </a:t>
            </a:r>
          </a:p>
          <a:p>
            <a:pPr algn="ctr"/>
            <a:r>
              <a:rPr lang="ru-RU" sz="2400" dirty="0">
                <a:solidFill>
                  <a:srgbClr val="002060"/>
                </a:solidFill>
              </a:rPr>
              <a:t>надлежащая организация идеологической работы лицами, ответственными за ее проведение;</a:t>
            </a:r>
          </a:p>
          <a:p>
            <a:pPr algn="ctr"/>
            <a:r>
              <a:rPr lang="ru-RU" sz="2400" dirty="0">
                <a:solidFill>
                  <a:srgbClr val="002060"/>
                </a:solidFill>
              </a:rPr>
              <a:t>меры по повышению профессионального уровня ответственных лиц</a:t>
            </a:r>
          </a:p>
          <a:p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1517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D966EB-832C-4693-B7F4-DB325AB6B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117" y="365125"/>
            <a:ext cx="10964411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ДИРЕКТИВА ПРЕЗИДЕНТА РЕСПУБЛИКИ БЕЛАРУСЬ от 9 апреля 2025 г. № 12</a:t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>«О реализации основ идеологии белорусского государства»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054C62-D660-4CC5-BE8E-D789230A0D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388" y="1825625"/>
            <a:ext cx="11699147" cy="4351338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dirty="0"/>
              <a:t> </a:t>
            </a:r>
            <a:r>
              <a:rPr lang="ru-RU" sz="3900" b="1" dirty="0">
                <a:solidFill>
                  <a:srgbClr val="002060"/>
                </a:solidFill>
              </a:rPr>
              <a:t>Администрация Президента Республики Беларусь обеспечивает</a:t>
            </a:r>
          </a:p>
          <a:p>
            <a:pPr marL="0" indent="0" algn="ctr">
              <a:buNone/>
            </a:pPr>
            <a:r>
              <a:rPr lang="ru-RU" sz="3400" dirty="0">
                <a:solidFill>
                  <a:srgbClr val="002060"/>
                </a:solidFill>
              </a:rPr>
              <a:t>разработку критериев, индикаторов, </a:t>
            </a:r>
          </a:p>
          <a:p>
            <a:pPr marL="0" indent="0" algn="ctr">
              <a:buNone/>
            </a:pPr>
            <a:r>
              <a:rPr lang="ru-RU" sz="3400" dirty="0">
                <a:solidFill>
                  <a:srgbClr val="002060"/>
                </a:solidFill>
              </a:rPr>
              <a:t>периодичность оценки эффективности идеологической работы </a:t>
            </a:r>
          </a:p>
          <a:p>
            <a:pPr marL="0" indent="0" algn="ctr">
              <a:buNone/>
            </a:pPr>
            <a:endParaRPr lang="ru-RU" sz="34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sz="3900" b="1" dirty="0">
                <a:solidFill>
                  <a:srgbClr val="002060"/>
                </a:solidFill>
              </a:rPr>
              <a:t>Президентом Республики Беларусь определяются</a:t>
            </a:r>
          </a:p>
          <a:p>
            <a:pPr marL="0" indent="0" algn="ctr">
              <a:buNone/>
            </a:pPr>
            <a:r>
              <a:rPr lang="ru-RU" sz="3400" dirty="0">
                <a:solidFill>
                  <a:srgbClr val="002060"/>
                </a:solidFill>
              </a:rPr>
              <a:t>особенности организации идеологической работы в государственных органах (организациях), их подразделениях, входящих в состав сил обеспечения национальной безопасности</a:t>
            </a:r>
          </a:p>
          <a:p>
            <a:pPr marL="0" indent="0" algn="ctr">
              <a:buNone/>
            </a:pPr>
            <a:endParaRPr lang="ru-RU" sz="34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sz="3900" b="1" dirty="0">
                <a:solidFill>
                  <a:srgbClr val="002060"/>
                </a:solidFill>
              </a:rPr>
              <a:t>Директива вступает в силу </a:t>
            </a:r>
          </a:p>
          <a:p>
            <a:pPr marL="0" indent="0" algn="ctr">
              <a:buNone/>
            </a:pPr>
            <a:r>
              <a:rPr lang="ru-RU" sz="3400" dirty="0">
                <a:solidFill>
                  <a:srgbClr val="002060"/>
                </a:solidFill>
              </a:rPr>
              <a:t>пункты 1–11, 13 и 14 – через три месяца после официального опубликования данной Директивы;</a:t>
            </a:r>
          </a:p>
          <a:p>
            <a:pPr marL="0" indent="0" algn="ctr">
              <a:buNone/>
            </a:pPr>
            <a:r>
              <a:rPr lang="ru-RU" sz="3400" dirty="0">
                <a:solidFill>
                  <a:srgbClr val="002060"/>
                </a:solidFill>
              </a:rPr>
              <a:t>иные положения этой Директивы – после ее официального опубликования (опубликована 09.04.2025)</a:t>
            </a:r>
          </a:p>
        </p:txBody>
      </p:sp>
    </p:spTree>
    <p:extLst>
      <p:ext uri="{BB962C8B-B14F-4D97-AF65-F5344CB8AC3E}">
        <p14:creationId xmlns:p14="http://schemas.microsoft.com/office/powerpoint/2010/main" val="2977032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B2E5C1-0020-4948-AA3B-E2A483F0F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577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О реализации основ идеологии белорусского государства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57C85B-BB7D-4A62-9A61-E4ED72B8CA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403" y="1405156"/>
            <a:ext cx="11283193" cy="172291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3600" b="1" i="1" dirty="0">
                <a:solidFill>
                  <a:srgbClr val="002060"/>
                </a:solidFill>
              </a:rPr>
              <a:t>Документ направлен </a:t>
            </a:r>
          </a:p>
          <a:p>
            <a:pPr marL="0" indent="0" algn="ctr">
              <a:buNone/>
            </a:pPr>
            <a:r>
              <a:rPr lang="ru-RU" sz="3600" dirty="0">
                <a:solidFill>
                  <a:srgbClr val="002060"/>
                </a:solidFill>
              </a:rPr>
              <a:t>на повышение эффективности идеологической работы, актуализацию нормативной правовой базы, регулирующей идеологическую сферу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A9350E7-B259-43B1-957E-564AFAF634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1451" y="3310476"/>
            <a:ext cx="11341917" cy="276294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3600" b="1" i="1" dirty="0">
                <a:solidFill>
                  <a:srgbClr val="002060"/>
                </a:solidFill>
              </a:rPr>
              <a:t>Директива предусматривает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пропаганду разделяемого всем обществом понимания государственности белорусского народа;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унификацию подходов по проведению идеологической работы с населением и ее оценке; 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обязанность реализации идеологии белорусского государства во всех сферах и субъектах хозяйствования независимо от формы собственности; 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обеспечение вовлечения в </a:t>
            </a:r>
            <a:r>
              <a:rPr lang="ru-RU" dirty="0" err="1">
                <a:solidFill>
                  <a:srgbClr val="002060"/>
                </a:solidFill>
              </a:rPr>
              <a:t>прогосударственное</a:t>
            </a:r>
            <a:r>
              <a:rPr lang="ru-RU" dirty="0">
                <a:solidFill>
                  <a:srgbClr val="002060"/>
                </a:solidFill>
              </a:rPr>
              <a:t> информационно-идеологическое поле граждан, занятых в частном секторе национальной экономики </a:t>
            </a:r>
          </a:p>
        </p:txBody>
      </p:sp>
    </p:spTree>
    <p:extLst>
      <p:ext uri="{BB962C8B-B14F-4D97-AF65-F5344CB8AC3E}">
        <p14:creationId xmlns:p14="http://schemas.microsoft.com/office/powerpoint/2010/main" val="11952376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7A3844-8678-42DA-B158-5453C877E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563" y="365126"/>
            <a:ext cx="10716237" cy="826112"/>
          </a:xfrm>
        </p:spPr>
        <p:txBody>
          <a:bodyPr>
            <a:normAutofit/>
          </a:bodyPr>
          <a:lstStyle/>
          <a:p>
            <a:pPr algn="ctr"/>
            <a:r>
              <a:rPr lang="ru-RU" sz="3000" b="1" dirty="0">
                <a:solidFill>
                  <a:srgbClr val="002060"/>
                </a:solidFill>
              </a:rPr>
              <a:t>ОСНОВЫ  ИДЕОЛОГИИ БЕЛОРУССКОГО ГОСУДАРСТВА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BE8C6F0-5B2F-44D5-95A9-4A42B5EB5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453" y="1191238"/>
            <a:ext cx="10632347" cy="49857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Ключевые достижения белорусской модели общественного развития: </a:t>
            </a:r>
          </a:p>
          <a:p>
            <a:r>
              <a:rPr lang="ru-RU" dirty="0">
                <a:solidFill>
                  <a:srgbClr val="002060"/>
                </a:solidFill>
              </a:rPr>
              <a:t>суверенный характер внутренней и внешней политики; </a:t>
            </a:r>
          </a:p>
          <a:p>
            <a:r>
              <a:rPr lang="ru-RU" dirty="0">
                <a:solidFill>
                  <a:srgbClr val="002060"/>
                </a:solidFill>
              </a:rPr>
              <a:t>высокий уровень общественной безопасности, межконфессиональное и межнациональное согласие; </a:t>
            </a:r>
          </a:p>
          <a:p>
            <a:r>
              <a:rPr lang="ru-RU" dirty="0">
                <a:solidFill>
                  <a:srgbClr val="002060"/>
                </a:solidFill>
              </a:rPr>
              <a:t>сохранение и модернизация реального сектора экономики; </a:t>
            </a:r>
          </a:p>
          <a:p>
            <a:r>
              <a:rPr lang="ru-RU" dirty="0">
                <a:solidFill>
                  <a:srgbClr val="002060"/>
                </a:solidFill>
              </a:rPr>
              <a:t>высокий уровень занятости населения, отсутствие резкого социального и имущественного расслоения; </a:t>
            </a:r>
          </a:p>
          <a:p>
            <a:r>
              <a:rPr lang="ru-RU" dirty="0">
                <a:solidFill>
                  <a:srgbClr val="002060"/>
                </a:solidFill>
              </a:rPr>
              <a:t>доступность и высокое качество медицины, образования и социального обслуживания; </a:t>
            </a:r>
          </a:p>
          <a:p>
            <a:r>
              <a:rPr lang="ru-RU" dirty="0">
                <a:solidFill>
                  <a:srgbClr val="002060"/>
                </a:solidFill>
              </a:rPr>
              <a:t>создание современных и равных для всех условий занятия массовым спортом, приобщения к культурному и духовному наследию; </a:t>
            </a:r>
          </a:p>
          <a:p>
            <a:r>
              <a:rPr lang="ru-RU" dirty="0">
                <a:solidFill>
                  <a:srgbClr val="002060"/>
                </a:solidFill>
              </a:rPr>
              <a:t>низкий уровень коррупции, социально ответственный и национально ориентированный государственно-управленческий аппарат </a:t>
            </a:r>
          </a:p>
        </p:txBody>
      </p:sp>
    </p:spTree>
    <p:extLst>
      <p:ext uri="{BB962C8B-B14F-4D97-AF65-F5344CB8AC3E}">
        <p14:creationId xmlns:p14="http://schemas.microsoft.com/office/powerpoint/2010/main" val="8188569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BAD15D-067E-4DD4-A2E6-045BB099B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Идеология белорусского государства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DC0532-2CC7-4B5F-8C47-75385FADE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16112" cy="184036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3000" dirty="0">
                <a:solidFill>
                  <a:srgbClr val="002060"/>
                </a:solidFill>
              </a:rPr>
              <a:t>система идей, взглядов и представлений, </a:t>
            </a:r>
          </a:p>
          <a:p>
            <a:pPr marL="0" indent="0" algn="ctr">
              <a:buNone/>
            </a:pPr>
            <a:r>
              <a:rPr lang="ru-RU" sz="3000" dirty="0">
                <a:solidFill>
                  <a:srgbClr val="002060"/>
                </a:solidFill>
              </a:rPr>
              <a:t>которая отражает национально-исторические традиции, интересы и ценности белорусского народа, </a:t>
            </a:r>
          </a:p>
          <a:p>
            <a:pPr marL="0" indent="0" algn="ctr">
              <a:buNone/>
            </a:pPr>
            <a:r>
              <a:rPr lang="ru-RU" sz="3000" dirty="0">
                <a:solidFill>
                  <a:srgbClr val="002060"/>
                </a:solidFill>
              </a:rPr>
              <a:t>определяет цели развития личности, общества и государства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D2510FC-AFE4-447C-A63C-D26725A1F965}"/>
              </a:ext>
            </a:extLst>
          </p:cNvPr>
          <p:cNvSpPr/>
          <p:nvPr/>
        </p:nvSpPr>
        <p:spPr>
          <a:xfrm>
            <a:off x="704675" y="4074034"/>
            <a:ext cx="110063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rgbClr val="002060"/>
                </a:solidFill>
              </a:rPr>
              <a:t>Основы идеологии белорусского государства разработаны </a:t>
            </a:r>
          </a:p>
          <a:p>
            <a:pPr algn="ctr"/>
            <a:r>
              <a:rPr lang="ru-RU" sz="2400" dirty="0">
                <a:solidFill>
                  <a:srgbClr val="002060"/>
                </a:solidFill>
              </a:rPr>
              <a:t>в развитие положений Конституции Республики Беларусь </a:t>
            </a:r>
          </a:p>
          <a:p>
            <a:pPr algn="ctr"/>
            <a:r>
              <a:rPr lang="ru-RU" sz="2400" dirty="0">
                <a:solidFill>
                  <a:srgbClr val="002060"/>
                </a:solidFill>
              </a:rPr>
              <a:t>и в целях обеспечения единства идей, взглядов и представлений о белорусской модели общественного развития, защиты личности, общества и государства от деструктивной идейной и ценностной экспансии</a:t>
            </a:r>
          </a:p>
        </p:txBody>
      </p:sp>
    </p:spTree>
    <p:extLst>
      <p:ext uri="{BB962C8B-B14F-4D97-AF65-F5344CB8AC3E}">
        <p14:creationId xmlns:p14="http://schemas.microsoft.com/office/powerpoint/2010/main" val="1143462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5480C4-65F4-4E8A-9E11-ACE117664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725" y="79899"/>
            <a:ext cx="11383861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</a:rPr>
              <a:t>Составные компоненты </a:t>
            </a:r>
            <a:br>
              <a:rPr lang="ru-RU" sz="3600" b="1" dirty="0">
                <a:solidFill>
                  <a:srgbClr val="002060"/>
                </a:solidFill>
              </a:rPr>
            </a:br>
            <a:r>
              <a:rPr lang="ru-RU" sz="3600" b="1" dirty="0">
                <a:solidFill>
                  <a:srgbClr val="002060"/>
                </a:solidFill>
              </a:rPr>
              <a:t>идеологии белорусского государства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30DD8B-6B1C-4801-B540-99C62F6AE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3682" y="1410879"/>
            <a:ext cx="10479945" cy="201812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3000" b="1" dirty="0">
                <a:solidFill>
                  <a:srgbClr val="002060"/>
                </a:solidFill>
              </a:rPr>
              <a:t>культурно-исторический </a:t>
            </a:r>
          </a:p>
          <a:p>
            <a:pPr marL="0" indent="0" algn="just">
              <a:buNone/>
            </a:pPr>
            <a:r>
              <a:rPr lang="ru-RU" sz="2500" dirty="0">
                <a:solidFill>
                  <a:srgbClr val="002060"/>
                </a:solidFill>
              </a:rPr>
              <a:t>комплекс устоявшихся убеждений о происхождении народа, формировании и развитии его самосознания от самобытной этнической общности до нации, осознающей свою принадлежность к восточнославянской цивилизации;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358FE14-86BC-4D11-AE7D-6A68C18D654E}"/>
              </a:ext>
            </a:extLst>
          </p:cNvPr>
          <p:cNvSpPr/>
          <p:nvPr/>
        </p:nvSpPr>
        <p:spPr>
          <a:xfrm>
            <a:off x="963682" y="3610957"/>
            <a:ext cx="10586907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>
                <a:solidFill>
                  <a:srgbClr val="002060"/>
                </a:solidFill>
              </a:rPr>
              <a:t>политический</a:t>
            </a:r>
            <a:r>
              <a:rPr lang="ru-RU" sz="3000" dirty="0">
                <a:solidFill>
                  <a:srgbClr val="002060"/>
                </a:solidFill>
              </a:rPr>
              <a:t> </a:t>
            </a:r>
          </a:p>
          <a:p>
            <a:pPr algn="just"/>
            <a:r>
              <a:rPr lang="ru-RU" sz="2500" dirty="0">
                <a:solidFill>
                  <a:srgbClr val="002060"/>
                </a:solidFill>
              </a:rPr>
              <a:t>система представлений народа об основных этапах формирования белорусской государственности, условиях становления и особенностях институтов государства, гражданского общества, степени их соответствия традициям, современным потребностям и интересам нации, направлениях и путях дальнейшего развития этих институтов, а также о месте белорусского государства на международной арене, его целях, принципах и приоритетах в выстраивании отношений с другими странами; </a:t>
            </a:r>
          </a:p>
        </p:txBody>
      </p:sp>
    </p:spTree>
    <p:extLst>
      <p:ext uri="{BB962C8B-B14F-4D97-AF65-F5344CB8AC3E}">
        <p14:creationId xmlns:p14="http://schemas.microsoft.com/office/powerpoint/2010/main" val="3595130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F4A742-D11C-4C40-B193-04954C69C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</a:rPr>
              <a:t>Составные компоненты </a:t>
            </a:r>
            <a:br>
              <a:rPr lang="ru-RU" sz="3600" b="1" dirty="0">
                <a:solidFill>
                  <a:srgbClr val="002060"/>
                </a:solidFill>
              </a:rPr>
            </a:br>
            <a:r>
              <a:rPr lang="ru-RU" sz="3600" b="1" dirty="0">
                <a:solidFill>
                  <a:srgbClr val="002060"/>
                </a:solidFill>
              </a:rPr>
              <a:t>идеологии белорусского государства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B30E47-6B50-4DBA-BDCF-1E37F248C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3000" b="1" dirty="0">
                <a:solidFill>
                  <a:srgbClr val="002060"/>
                </a:solidFill>
              </a:rPr>
              <a:t>экономический </a:t>
            </a:r>
          </a:p>
          <a:p>
            <a:pPr marL="0" indent="0" algn="just">
              <a:buNone/>
            </a:pPr>
            <a:r>
              <a:rPr lang="ru-RU" sz="2500" dirty="0">
                <a:solidFill>
                  <a:srgbClr val="002060"/>
                </a:solidFill>
              </a:rPr>
              <a:t>система взглядов относительно модели организации экономической жизни страны, предполагающей разумный баланс различных форм собственности и хозяйствования, понимание роли государства в экономических процессах, представление о справедливом распределении национального богатства;</a:t>
            </a:r>
          </a:p>
          <a:p>
            <a:pPr marL="0" indent="0" algn="just">
              <a:buNone/>
            </a:pPr>
            <a:endParaRPr lang="ru-RU" sz="25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sz="3000" b="1" dirty="0">
                <a:solidFill>
                  <a:srgbClr val="002060"/>
                </a:solidFill>
              </a:rPr>
              <a:t>социальный </a:t>
            </a:r>
          </a:p>
          <a:p>
            <a:pPr marL="0" indent="0" algn="just">
              <a:buNone/>
            </a:pPr>
            <a:r>
              <a:rPr lang="ru-RU" sz="2500" dirty="0">
                <a:solidFill>
                  <a:srgbClr val="002060"/>
                </a:solidFill>
              </a:rPr>
              <a:t>совокупность идей о солидарности, социальной справедливости, нравственности, патриотизме, обязанностях, правах и свободах человека, балансе интересов различных социальных групп</a:t>
            </a:r>
          </a:p>
        </p:txBody>
      </p:sp>
    </p:spTree>
    <p:extLst>
      <p:ext uri="{BB962C8B-B14F-4D97-AF65-F5344CB8AC3E}">
        <p14:creationId xmlns:p14="http://schemas.microsoft.com/office/powerpoint/2010/main" val="11337384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AB2495-9108-4A11-9D95-22A1C131F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312" y="4398"/>
            <a:ext cx="10515600" cy="100228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</a:rPr>
              <a:t>Основные положения </a:t>
            </a:r>
            <a:br>
              <a:rPr lang="ru-RU" sz="3600" b="1" dirty="0">
                <a:solidFill>
                  <a:srgbClr val="002060"/>
                </a:solidFill>
              </a:rPr>
            </a:br>
            <a:r>
              <a:rPr lang="ru-RU" sz="3600" b="1" dirty="0">
                <a:solidFill>
                  <a:srgbClr val="002060"/>
                </a:solidFill>
              </a:rPr>
              <a:t>идеологии белорусского государства</a:t>
            </a:r>
            <a:r>
              <a:rPr lang="ru-RU" b="1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2F2042-1802-4FFC-9E92-66B235292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116" y="1107346"/>
            <a:ext cx="11685864" cy="5629013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Культурно-исторический компонент </a:t>
            </a:r>
          </a:p>
          <a:p>
            <a:pPr marL="0" indent="0" algn="ctr">
              <a:buNone/>
            </a:pPr>
            <a:r>
              <a:rPr lang="ru-RU" dirty="0">
                <a:solidFill>
                  <a:srgbClr val="002060"/>
                </a:solidFill>
              </a:rPr>
              <a:t>базируется на принадлежности белорусов к восточнославянскому миру, цивилизационном родстве с русским и украинским народами.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	Ядром формирования белорусской государственности стали Полоцкое и </a:t>
            </a:r>
            <a:r>
              <a:rPr lang="ru-RU" dirty="0" err="1">
                <a:solidFill>
                  <a:srgbClr val="002060"/>
                </a:solidFill>
              </a:rPr>
              <a:t>Туровское</a:t>
            </a:r>
            <a:r>
              <a:rPr lang="ru-RU" dirty="0">
                <a:solidFill>
                  <a:srgbClr val="002060"/>
                </a:solidFill>
              </a:rPr>
              <a:t> княжества. Также историческими формами белорусской государственности, которые принадлежат и всем иным сопричастным народам, являлись Древнерусское государство, Великое княжество Литовское, Русское и </a:t>
            </a:r>
            <a:r>
              <a:rPr lang="ru-RU" dirty="0" err="1">
                <a:solidFill>
                  <a:srgbClr val="002060"/>
                </a:solidFill>
              </a:rPr>
              <a:t>Жемойтское</a:t>
            </a:r>
            <a:r>
              <a:rPr lang="ru-RU" dirty="0">
                <a:solidFill>
                  <a:srgbClr val="002060"/>
                </a:solidFill>
              </a:rPr>
              <a:t>, Речь Посполитая, Российская империя. 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	Начало становлению национальной белорусской государственности дала Октябрьская революция. Ее результат – провозглашение 01.01.1919 ССРБ (впоследствии – БССР), которая в качестве равноправного субъекта выступила одной из учредительниц СССР. 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	Республика Беларусь с 1991 года является правопреемницей БССР. 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2060"/>
                </a:solidFill>
              </a:rPr>
              <a:t>Реальный суверенитет и независимость белорусского государства были достигнуты в период после установления президентской формы правления.</a:t>
            </a:r>
            <a:r>
              <a:rPr lang="ru-RU" dirty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899804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1ACBE59-DE7B-4A59-98E2-E57139A94F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1284"/>
            <a:ext cx="10696662" cy="17732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	В силу своего географического расположения на белорусских землях исторически сложилось этноконфессиональное многообразие. 	Веротерпимость, двуязычие, мирное сосуществование представителей всех конфессий и этнических групп стали важнейшими условиями единства и согласия в современном белорусском обществе. </a:t>
            </a:r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8B0DCA4-6453-41D8-92BE-611EED932C90}"/>
              </a:ext>
            </a:extLst>
          </p:cNvPr>
          <p:cNvSpPr/>
          <p:nvPr/>
        </p:nvSpPr>
        <p:spPr>
          <a:xfrm>
            <a:off x="745958" y="3193726"/>
            <a:ext cx="11032185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dirty="0">
                <a:solidFill>
                  <a:srgbClr val="002060"/>
                </a:solidFill>
              </a:rPr>
              <a:t>	Расположение на стыке двух цивилизаций - между Востоком и Западом - сделало жизненно необходимым формирование у белорусов таких качеств как стойкость, мужество, решительность, самоотверженность. </a:t>
            </a:r>
          </a:p>
          <a:p>
            <a:endParaRPr lang="ru-RU" sz="2600" dirty="0">
              <a:solidFill>
                <a:srgbClr val="002060"/>
              </a:solidFill>
            </a:endParaRPr>
          </a:p>
          <a:p>
            <a:pPr algn="ctr"/>
            <a:r>
              <a:rPr lang="ru-RU" sz="2600" b="1" dirty="0">
                <a:solidFill>
                  <a:srgbClr val="002060"/>
                </a:solidFill>
              </a:rPr>
              <a:t>Цементирующей основой современного белорусского общества выступает память о всенародном сопротивлении нацизму и героическом подвиге белорусского народа в годы Великой Отечественной войны. </a:t>
            </a:r>
          </a:p>
        </p:txBody>
      </p:sp>
    </p:spTree>
    <p:extLst>
      <p:ext uri="{BB962C8B-B14F-4D97-AF65-F5344CB8AC3E}">
        <p14:creationId xmlns:p14="http://schemas.microsoft.com/office/powerpoint/2010/main" val="24522744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4AF075-BF8A-4ACB-B90E-A62FD2747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37" y="226503"/>
            <a:ext cx="11727809" cy="4789878"/>
          </a:xfrm>
        </p:spPr>
        <p:txBody>
          <a:bodyPr>
            <a:noAutofit/>
          </a:bodyPr>
          <a:lstStyle/>
          <a:p>
            <a:r>
              <a:rPr lang="ru-RU" sz="2600" b="1" dirty="0">
                <a:solidFill>
                  <a:srgbClr val="002060"/>
                </a:solidFill>
              </a:rPr>
              <a:t>Политический компонент </a:t>
            </a:r>
          </a:p>
          <a:p>
            <a:pPr marL="0" indent="0" algn="just">
              <a:buNone/>
            </a:pPr>
            <a:r>
              <a:rPr lang="ru-RU" sz="2400" i="1" dirty="0">
                <a:solidFill>
                  <a:srgbClr val="002060"/>
                </a:solidFill>
              </a:rPr>
              <a:t>идеологии белорусского государства строится на принципе преемственности этапов общественно-политического развития белорусского общества и государства.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2400" b="1" dirty="0">
                <a:solidFill>
                  <a:srgbClr val="002060"/>
                </a:solidFill>
              </a:rPr>
              <a:t>Ключевые основы, способствующие устойчивости политической системы</a:t>
            </a:r>
            <a:r>
              <a:rPr lang="ru-RU" sz="2400" dirty="0">
                <a:solidFill>
                  <a:srgbClr val="002060"/>
                </a:solidFill>
              </a:rPr>
              <a:t>:                                 народовластие, президентская республика                                                                                                               как наиболее оптимальная форма правления, а также сильная государственная власть.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2400" b="1" dirty="0">
                <a:solidFill>
                  <a:srgbClr val="002060"/>
                </a:solidFill>
              </a:rPr>
              <a:t>Государственный суверенитет -</a:t>
            </a:r>
            <a:r>
              <a:rPr lang="ru-RU" sz="2400" dirty="0">
                <a:solidFill>
                  <a:srgbClr val="002060"/>
                </a:solidFill>
              </a:rPr>
              <a:t>                                                                                                                       залог процветания белорусского народа и территориальной целостности государства.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2400" b="1" dirty="0">
                <a:solidFill>
                  <a:srgbClr val="002060"/>
                </a:solidFill>
              </a:rPr>
              <a:t>Главные условия  реализации белорусской модели общественного развития:  </a:t>
            </a:r>
            <a:r>
              <a:rPr lang="ru-RU" sz="2400" dirty="0">
                <a:solidFill>
                  <a:srgbClr val="002060"/>
                </a:solidFill>
              </a:rPr>
              <a:t>                                           равенство всех перед законом, гражданское согласие и единство нации.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ru-RU" sz="2400" dirty="0">
              <a:solidFill>
                <a:srgbClr val="002060"/>
              </a:solidFill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ru-RU" sz="22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1195873-C5AE-4639-AD65-E730AF75BAB2}"/>
              </a:ext>
            </a:extLst>
          </p:cNvPr>
          <p:cNvSpPr/>
          <p:nvPr/>
        </p:nvSpPr>
        <p:spPr>
          <a:xfrm>
            <a:off x="276837" y="4769163"/>
            <a:ext cx="11786532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dirty="0">
              <a:solidFill>
                <a:srgbClr val="002060"/>
              </a:solidFill>
            </a:endParaRPr>
          </a:p>
          <a:p>
            <a:pPr algn="ctr"/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b="1" dirty="0">
                <a:solidFill>
                  <a:srgbClr val="002060"/>
                </a:solidFill>
              </a:rPr>
              <a:t>Беларусь привержена общепризнанным принципам международного права: </a:t>
            </a:r>
          </a:p>
          <a:p>
            <a:pPr algn="ctr"/>
            <a:r>
              <a:rPr lang="ru-RU" sz="2600" dirty="0">
                <a:solidFill>
                  <a:srgbClr val="002060"/>
                </a:solidFill>
              </a:rPr>
              <a:t>суверенное равенство государств, нерушимость границ, мирное урегулирование споров, невмешательство во внутренние дела других стран, неделимость безопасности </a:t>
            </a:r>
            <a:endParaRPr lang="ru-RU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5032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C0F4BA4-2FF1-400C-BBBE-DB62BD07C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3658" y="911225"/>
            <a:ext cx="10515600" cy="1471248"/>
          </a:xfrm>
        </p:spPr>
        <p:txBody>
          <a:bodyPr/>
          <a:lstStyle/>
          <a:p>
            <a:pPr marL="0" indent="0" algn="ctr">
              <a:buNone/>
            </a:pPr>
            <a:r>
              <a:rPr lang="ru-RU" sz="2600" b="1" dirty="0">
                <a:solidFill>
                  <a:srgbClr val="002060"/>
                </a:solidFill>
              </a:rPr>
              <a:t>Беларусь является государством-учредителем ООН</a:t>
            </a:r>
            <a:r>
              <a:rPr lang="ru-RU" sz="2600" dirty="0">
                <a:solidFill>
                  <a:srgbClr val="002060"/>
                </a:solidFill>
              </a:rPr>
              <a:t>,                          равноправным субъектом международных отношений,                            выступающим за признание многообразия путей устойчивого развития</a:t>
            </a:r>
          </a:p>
          <a:p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BCC77FC-6033-4628-B0A8-FC826EA7E031}"/>
              </a:ext>
            </a:extLst>
          </p:cNvPr>
          <p:cNvSpPr/>
          <p:nvPr/>
        </p:nvSpPr>
        <p:spPr>
          <a:xfrm>
            <a:off x="1136238" y="2544179"/>
            <a:ext cx="10515599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dirty="0">
                <a:solidFill>
                  <a:srgbClr val="002060"/>
                </a:solidFill>
              </a:rPr>
              <a:t>Внешняя политика республики                                                                             </a:t>
            </a:r>
            <a:r>
              <a:rPr lang="ru-RU" sz="2600" dirty="0">
                <a:solidFill>
                  <a:srgbClr val="002060"/>
                </a:solidFill>
              </a:rPr>
              <a:t>направлена на поддержание мира, исключение этнической, национальной, религиозной и иной вражды, </a:t>
            </a:r>
          </a:p>
          <a:p>
            <a:pPr algn="ctr"/>
            <a:r>
              <a:rPr lang="ru-RU" sz="2600" dirty="0">
                <a:solidFill>
                  <a:srgbClr val="002060"/>
                </a:solidFill>
              </a:rPr>
              <a:t>формирование и укрепление многополярности </a:t>
            </a:r>
          </a:p>
          <a:p>
            <a:pPr algn="ctr"/>
            <a:r>
              <a:rPr lang="ru-RU" sz="2600" dirty="0">
                <a:solidFill>
                  <a:srgbClr val="002060"/>
                </a:solidFill>
              </a:rPr>
              <a:t>в сфере международных отношений, </a:t>
            </a:r>
          </a:p>
          <a:p>
            <a:pPr algn="ctr"/>
            <a:r>
              <a:rPr lang="ru-RU" sz="2600" dirty="0">
                <a:solidFill>
                  <a:srgbClr val="002060"/>
                </a:solidFill>
              </a:rPr>
              <a:t>взаимовыгодное и равноправное сотрудничество с другими странами, уважение права выбора ими своего пути </a:t>
            </a:r>
          </a:p>
        </p:txBody>
      </p:sp>
    </p:spTree>
    <p:extLst>
      <p:ext uri="{BB962C8B-B14F-4D97-AF65-F5344CB8AC3E}">
        <p14:creationId xmlns:p14="http://schemas.microsoft.com/office/powerpoint/2010/main" val="2561976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0C5FC61-4633-4515-912B-1748C9CD1200}"/>
              </a:ext>
            </a:extLst>
          </p:cNvPr>
          <p:cNvSpPr/>
          <p:nvPr/>
        </p:nvSpPr>
        <p:spPr>
          <a:xfrm>
            <a:off x="528507" y="751344"/>
            <a:ext cx="11518084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600" b="1" dirty="0">
                <a:solidFill>
                  <a:srgbClr val="002060"/>
                </a:solidFill>
              </a:rPr>
              <a:t>Экономический  компонент</a:t>
            </a:r>
          </a:p>
          <a:p>
            <a:pPr algn="ctr"/>
            <a:r>
              <a:rPr lang="ru-RU" sz="2400" dirty="0">
                <a:solidFill>
                  <a:srgbClr val="002060"/>
                </a:solidFill>
              </a:rPr>
              <a:t> государство проводит </a:t>
            </a:r>
            <a:r>
              <a:rPr lang="ru-RU" sz="2400" b="1" dirty="0">
                <a:solidFill>
                  <a:srgbClr val="002060"/>
                </a:solidFill>
              </a:rPr>
              <a:t>социально ориентированную экономическую политику</a:t>
            </a:r>
            <a:r>
              <a:rPr lang="ru-RU" sz="2400" dirty="0">
                <a:solidFill>
                  <a:srgbClr val="002060"/>
                </a:solidFill>
              </a:rPr>
              <a:t>, </a:t>
            </a:r>
          </a:p>
          <a:p>
            <a:pPr algn="ctr"/>
            <a:r>
              <a:rPr lang="ru-RU" sz="2400" dirty="0">
                <a:solidFill>
                  <a:srgbClr val="002060"/>
                </a:solidFill>
              </a:rPr>
              <a:t>целью которой является </a:t>
            </a:r>
          </a:p>
          <a:p>
            <a:pPr algn="ctr"/>
            <a:r>
              <a:rPr lang="ru-RU" sz="2400" dirty="0">
                <a:solidFill>
                  <a:srgbClr val="002060"/>
                </a:solidFill>
              </a:rPr>
              <a:t>обеспечение социальной справедливости и благополучия граждан через </a:t>
            </a:r>
          </a:p>
          <a:p>
            <a:pPr algn="ctr"/>
            <a:r>
              <a:rPr lang="ru-RU" sz="2400" dirty="0">
                <a:solidFill>
                  <a:srgbClr val="002060"/>
                </a:solidFill>
              </a:rPr>
              <a:t>предоставление каждому равных возможностей, справедливое распределение благ,                     поддержание их достойного уровня жизни </a:t>
            </a:r>
          </a:p>
          <a:p>
            <a:endParaRPr lang="ru-RU" sz="2600" dirty="0">
              <a:solidFill>
                <a:srgbClr val="002060"/>
              </a:solidFill>
            </a:endParaRPr>
          </a:p>
          <a:p>
            <a:pPr algn="ctr"/>
            <a:r>
              <a:rPr lang="ru-RU" sz="2400" b="1" dirty="0">
                <a:solidFill>
                  <a:srgbClr val="002060"/>
                </a:solidFill>
              </a:rPr>
              <a:t>Гарантией достижения цели выступает </a:t>
            </a:r>
          </a:p>
          <a:p>
            <a:r>
              <a:rPr lang="ru-RU" sz="2400" dirty="0">
                <a:solidFill>
                  <a:srgbClr val="002060"/>
                </a:solidFill>
              </a:rPr>
              <a:t>наличие природных, материальных, духовных, интеллектуальных ресурсов, имеющих общенациональное значение, в том числе признанных обществом уникальными </a:t>
            </a:r>
          </a:p>
          <a:p>
            <a:endParaRPr lang="ru-RU" sz="2400" dirty="0">
              <a:solidFill>
                <a:srgbClr val="002060"/>
              </a:solidFill>
            </a:endParaRPr>
          </a:p>
          <a:p>
            <a:pPr algn="ctr"/>
            <a:r>
              <a:rPr lang="ru-RU" sz="2400" b="1" dirty="0">
                <a:solidFill>
                  <a:srgbClr val="002060"/>
                </a:solidFill>
              </a:rPr>
              <a:t>Белорусская экономическая модель основывается </a:t>
            </a:r>
          </a:p>
          <a:p>
            <a:pPr algn="ctr"/>
            <a:r>
              <a:rPr lang="ru-RU" sz="2400" dirty="0">
                <a:solidFill>
                  <a:srgbClr val="002060"/>
                </a:solidFill>
              </a:rPr>
              <a:t>на трудолюбии и профессионализме, </a:t>
            </a:r>
          </a:p>
          <a:p>
            <a:pPr algn="ctr"/>
            <a:r>
              <a:rPr lang="ru-RU" sz="2400" dirty="0">
                <a:solidFill>
                  <a:srgbClr val="002060"/>
                </a:solidFill>
              </a:rPr>
              <a:t>участии членов трудовых коллективов в управлении организациями </a:t>
            </a:r>
          </a:p>
          <a:p>
            <a:pPr algn="ctr"/>
            <a:r>
              <a:rPr lang="ru-RU" sz="2400" dirty="0">
                <a:solidFill>
                  <a:srgbClr val="002060"/>
                </a:solidFill>
              </a:rPr>
              <a:t>для повышения эффективности их работы и улучшения уровня жизни народа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0001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824B36E-1065-42DE-8274-7385847F1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1306" y="5118930"/>
            <a:ext cx="10515600" cy="122204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400" b="1" dirty="0">
                <a:solidFill>
                  <a:srgbClr val="002060"/>
                </a:solidFill>
              </a:rPr>
              <a:t>Повышенное внимание со стороны государства </a:t>
            </a:r>
          </a:p>
          <a:p>
            <a:pPr marL="0" indent="0" algn="ctr">
              <a:buNone/>
            </a:pPr>
            <a:r>
              <a:rPr lang="ru-RU" sz="2400" b="1" dirty="0">
                <a:solidFill>
                  <a:srgbClr val="002060"/>
                </a:solidFill>
              </a:rPr>
              <a:t>уделяется обеспечению экономической безопасности                              (энергетической и продовольственной)</a:t>
            </a:r>
          </a:p>
          <a:p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DEA48CD-A5D9-41D2-ABDD-CCC4C27FA123}"/>
              </a:ext>
            </a:extLst>
          </p:cNvPr>
          <p:cNvSpPr/>
          <p:nvPr/>
        </p:nvSpPr>
        <p:spPr>
          <a:xfrm>
            <a:off x="282012" y="777666"/>
            <a:ext cx="1154536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Белорусская экономическая модель предполагает </a:t>
            </a:r>
          </a:p>
          <a:p>
            <a:pPr algn="ctr"/>
            <a:endParaRPr lang="ru-RU" sz="2400" b="1" dirty="0">
              <a:solidFill>
                <a:srgbClr val="002060"/>
              </a:solidFill>
            </a:endParaRPr>
          </a:p>
          <a:p>
            <a:pPr algn="ctr"/>
            <a:r>
              <a:rPr lang="ru-RU" sz="2400" dirty="0">
                <a:solidFill>
                  <a:srgbClr val="002060"/>
                </a:solidFill>
              </a:rPr>
              <a:t>государственное регулирование экономической деятельности                                                        в интересах человека и общества; </a:t>
            </a:r>
          </a:p>
          <a:p>
            <a:pPr algn="ctr"/>
            <a:endParaRPr lang="ru-RU" sz="2400" dirty="0">
              <a:solidFill>
                <a:srgbClr val="002060"/>
              </a:solidFill>
            </a:endParaRPr>
          </a:p>
          <a:p>
            <a:pPr algn="ctr"/>
            <a:r>
              <a:rPr lang="ru-RU" sz="2400" dirty="0">
                <a:solidFill>
                  <a:srgbClr val="002060"/>
                </a:solidFill>
              </a:rPr>
              <a:t>сбалансированное развитие материального производства и сферы услуг;</a:t>
            </a:r>
          </a:p>
          <a:p>
            <a:pPr algn="ctr"/>
            <a:endParaRPr lang="ru-RU" sz="2400" dirty="0">
              <a:solidFill>
                <a:srgbClr val="002060"/>
              </a:solidFill>
            </a:endParaRPr>
          </a:p>
          <a:p>
            <a:pPr algn="ctr"/>
            <a:r>
              <a:rPr lang="ru-RU" sz="2400" dirty="0">
                <a:solidFill>
                  <a:srgbClr val="002060"/>
                </a:solidFill>
              </a:rPr>
              <a:t> использование передовых достижений отечественных и зарубежных науки и техники;</a:t>
            </a:r>
          </a:p>
          <a:p>
            <a:pPr algn="ctr"/>
            <a:r>
              <a:rPr lang="ru-RU" sz="2400" dirty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ru-RU" sz="2400" dirty="0">
                <a:solidFill>
                  <a:srgbClr val="002060"/>
                </a:solidFill>
              </a:rPr>
              <a:t>бережное отношение к природе и рачительное использование ресурсов </a:t>
            </a:r>
          </a:p>
        </p:txBody>
      </p:sp>
    </p:spTree>
    <p:extLst>
      <p:ext uri="{BB962C8B-B14F-4D97-AF65-F5344CB8AC3E}">
        <p14:creationId xmlns:p14="http://schemas.microsoft.com/office/powerpoint/2010/main" val="4025076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78E227-F84D-4BCC-A0C5-AC89222AA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783" y="365125"/>
            <a:ext cx="11316749" cy="132556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ДИРЕКТИВА ПРЕЗИДЕНТА РЕСПУБЛИКИ БЕЛАРУСЬ от 9 апреля 2025 г. № 12</a:t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>«О реализации основ идеологии белорусского государства»</a:t>
            </a:r>
            <a:endParaRPr lang="ru-RU" sz="28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B12F7A8-5B33-4A0B-A5BC-C75221FCB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505" y="1825625"/>
            <a:ext cx="11627141" cy="4351338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Республика Беларусь состоялась как государство, построенное на принципах:</a:t>
            </a:r>
          </a:p>
          <a:p>
            <a:pPr marL="0" indent="0" algn="ctr">
              <a:buNone/>
            </a:pPr>
            <a:r>
              <a:rPr lang="ru-RU" dirty="0">
                <a:solidFill>
                  <a:srgbClr val="002060"/>
                </a:solidFill>
              </a:rPr>
              <a:t>народовластия, гуманизма, социальной справедливости, равенства прав и возможностей, исторической преемственности</a:t>
            </a:r>
          </a:p>
          <a:p>
            <a:pPr algn="ctr"/>
            <a:r>
              <a:rPr lang="ru-RU" b="1" dirty="0">
                <a:solidFill>
                  <a:srgbClr val="002060"/>
                </a:solidFill>
              </a:rPr>
              <a:t>Принятые меры по регулированию идеологической сферы способствовали</a:t>
            </a:r>
          </a:p>
          <a:p>
            <a:pPr marL="0" indent="0" algn="ctr">
              <a:buNone/>
            </a:pPr>
            <a:r>
              <a:rPr lang="ru-RU" dirty="0">
                <a:solidFill>
                  <a:srgbClr val="002060"/>
                </a:solidFill>
              </a:rPr>
              <a:t>повышению уровня национального самосознания белорусов, </a:t>
            </a:r>
          </a:p>
          <a:p>
            <a:pPr marL="0" indent="0" algn="ctr">
              <a:buNone/>
            </a:pPr>
            <a:r>
              <a:rPr lang="ru-RU" dirty="0">
                <a:solidFill>
                  <a:srgbClr val="002060"/>
                </a:solidFill>
              </a:rPr>
              <a:t>укреплению социальной солидарности, гражданского мира и согласия</a:t>
            </a:r>
          </a:p>
          <a:p>
            <a:pPr algn="ctr"/>
            <a:r>
              <a:rPr lang="ru-RU" b="1" dirty="0">
                <a:solidFill>
                  <a:srgbClr val="002060"/>
                </a:solidFill>
              </a:rPr>
              <a:t>Направления развития сегодня предполагают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2060"/>
                </a:solidFill>
              </a:rPr>
              <a:t>совершенствование системы идеологической работы;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2060"/>
                </a:solidFill>
              </a:rPr>
              <a:t>изучение и учет реальных интересов и запросов населения, ориентированность на конкретные социальные группы в проведении государственной информационной политики и обеспечение эффективной коммуникации власти и общества </a:t>
            </a:r>
          </a:p>
        </p:txBody>
      </p:sp>
    </p:spTree>
    <p:extLst>
      <p:ext uri="{BB962C8B-B14F-4D97-AF65-F5344CB8AC3E}">
        <p14:creationId xmlns:p14="http://schemas.microsoft.com/office/powerpoint/2010/main" val="27016199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DFA9A66-78A5-4FC4-9FF1-E16FEE803675}"/>
              </a:ext>
            </a:extLst>
          </p:cNvPr>
          <p:cNvSpPr/>
          <p:nvPr/>
        </p:nvSpPr>
        <p:spPr>
          <a:xfrm>
            <a:off x="134223" y="228123"/>
            <a:ext cx="11325137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>
                <a:solidFill>
                  <a:srgbClr val="002060"/>
                </a:solidFill>
              </a:rPr>
              <a:t>Социальный компонент </a:t>
            </a:r>
          </a:p>
          <a:p>
            <a:pPr algn="just"/>
            <a:r>
              <a:rPr lang="ru-RU" sz="2000" b="1" i="1" dirty="0">
                <a:solidFill>
                  <a:srgbClr val="002060"/>
                </a:solidFill>
              </a:rPr>
              <a:t>определяется утверждением и культивированием </a:t>
            </a:r>
            <a:r>
              <a:rPr lang="ru-RU" sz="2000" dirty="0">
                <a:solidFill>
                  <a:srgbClr val="002060"/>
                </a:solidFill>
              </a:rPr>
              <a:t>в обществе традиционных духовных ценностей, нравственных и моральных ориентиров, гуманности и солидарности, социальной справедливости и недопущения расслоения и дискриминации </a:t>
            </a:r>
          </a:p>
          <a:p>
            <a:pPr algn="just"/>
            <a:endParaRPr lang="ru-RU" sz="2000" dirty="0">
              <a:solidFill>
                <a:srgbClr val="002060"/>
              </a:solidFill>
            </a:endParaRPr>
          </a:p>
          <a:p>
            <a:pPr algn="just"/>
            <a:r>
              <a:rPr lang="ru-RU" sz="2000" b="1" i="1" dirty="0">
                <a:solidFill>
                  <a:srgbClr val="002060"/>
                </a:solidFill>
              </a:rPr>
              <a:t>Межличностное взаимодействие</a:t>
            </a:r>
            <a:r>
              <a:rPr lang="ru-RU" sz="2000" dirty="0">
                <a:solidFill>
                  <a:srgbClr val="002060"/>
                </a:solidFill>
              </a:rPr>
              <a:t>, основанное на доброжелательности, умеренности, взаимоуважении, рассудительности, </a:t>
            </a:r>
            <a:r>
              <a:rPr lang="ru-RU" sz="2000" b="1" i="1" dirty="0">
                <a:solidFill>
                  <a:srgbClr val="002060"/>
                </a:solidFill>
              </a:rPr>
              <a:t>позволяет </a:t>
            </a:r>
            <a:r>
              <a:rPr lang="ru-RU" sz="2000" dirty="0">
                <a:solidFill>
                  <a:srgbClr val="002060"/>
                </a:solidFill>
              </a:rPr>
              <a:t>разным социальным и национальным группам выстраивать равноправный и конструктивный диалог</a:t>
            </a:r>
          </a:p>
          <a:p>
            <a:pPr algn="just"/>
            <a:endParaRPr lang="ru-RU" sz="2000" dirty="0">
              <a:solidFill>
                <a:srgbClr val="002060"/>
              </a:solidFill>
            </a:endParaRPr>
          </a:p>
          <a:p>
            <a:pPr algn="just"/>
            <a:r>
              <a:rPr lang="ru-RU" sz="2000" b="1" i="1" dirty="0">
                <a:solidFill>
                  <a:srgbClr val="002060"/>
                </a:solidFill>
              </a:rPr>
              <a:t>Консолидации</a:t>
            </a:r>
            <a:r>
              <a:rPr lang="ru-RU" sz="2000" dirty="0">
                <a:solidFill>
                  <a:srgbClr val="002060"/>
                </a:solidFill>
              </a:rPr>
              <a:t> белорусского общества </a:t>
            </a:r>
            <a:r>
              <a:rPr lang="ru-RU" sz="2000" b="1" i="1" dirty="0">
                <a:solidFill>
                  <a:srgbClr val="002060"/>
                </a:solidFill>
              </a:rPr>
              <a:t>способствует коллективизм </a:t>
            </a:r>
            <a:r>
              <a:rPr lang="ru-RU" sz="2000" dirty="0">
                <a:solidFill>
                  <a:srgbClr val="002060"/>
                </a:solidFill>
              </a:rPr>
              <a:t>– это форма жизнедеятельности, предполагающая приверженность граждан общему делу, готовность оказывать помощь друг другу в достижении общих созидательных целей</a:t>
            </a:r>
          </a:p>
          <a:p>
            <a:pPr algn="just"/>
            <a:r>
              <a:rPr lang="ru-RU" sz="2000" dirty="0">
                <a:solidFill>
                  <a:srgbClr val="002060"/>
                </a:solidFill>
              </a:rPr>
              <a:t> </a:t>
            </a:r>
          </a:p>
          <a:p>
            <a:pPr algn="just"/>
            <a:r>
              <a:rPr lang="ru-RU" sz="2000" dirty="0">
                <a:solidFill>
                  <a:srgbClr val="002060"/>
                </a:solidFill>
              </a:rPr>
              <a:t>Белорусы остаются </a:t>
            </a:r>
            <a:r>
              <a:rPr lang="ru-RU" sz="2000" b="1" i="1" dirty="0">
                <a:solidFill>
                  <a:srgbClr val="002060"/>
                </a:solidFill>
              </a:rPr>
              <a:t>верными традиционным семейным ценностям</a:t>
            </a:r>
            <a:r>
              <a:rPr lang="ru-RU" sz="2000" b="1" dirty="0">
                <a:solidFill>
                  <a:srgbClr val="002060"/>
                </a:solidFill>
              </a:rPr>
              <a:t>, </a:t>
            </a:r>
            <a:r>
              <a:rPr lang="ru-RU" sz="2000" dirty="0">
                <a:solidFill>
                  <a:srgbClr val="002060"/>
                </a:solidFill>
              </a:rPr>
              <a:t>что обусловливает гармоничное формирование нравственной, интеллектуальной и физически развитой личности</a:t>
            </a:r>
          </a:p>
          <a:p>
            <a:pPr algn="just"/>
            <a:endParaRPr lang="ru-RU" sz="2000" dirty="0">
              <a:solidFill>
                <a:srgbClr val="002060"/>
              </a:solidFill>
            </a:endParaRPr>
          </a:p>
          <a:p>
            <a:pPr algn="just"/>
            <a:r>
              <a:rPr lang="ru-RU" sz="2000" b="1" i="1" dirty="0">
                <a:solidFill>
                  <a:srgbClr val="002060"/>
                </a:solidFill>
              </a:rPr>
              <a:t>Отношения </a:t>
            </a:r>
            <a:r>
              <a:rPr lang="ru-RU" sz="2000" dirty="0">
                <a:solidFill>
                  <a:srgbClr val="002060"/>
                </a:solidFill>
              </a:rPr>
              <a:t>человека, общества и государства </a:t>
            </a:r>
            <a:r>
              <a:rPr lang="ru-RU" sz="2000" b="1" i="1" dirty="0">
                <a:solidFill>
                  <a:srgbClr val="002060"/>
                </a:solidFill>
              </a:rPr>
              <a:t>основаны</a:t>
            </a:r>
            <a:r>
              <a:rPr lang="ru-RU" sz="2000" dirty="0">
                <a:solidFill>
                  <a:srgbClr val="002060"/>
                </a:solidFill>
              </a:rPr>
              <a:t> на верховенстве права, балансе интересов, социальном оптимизме, взаимных заботе, ответственности и обязательствах</a:t>
            </a:r>
            <a:endParaRPr lang="ru-RU" sz="2400" dirty="0">
              <a:solidFill>
                <a:srgbClr val="002060"/>
              </a:solidFill>
            </a:endParaRPr>
          </a:p>
          <a:p>
            <a:pPr algn="just"/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4587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043A196-21E2-40D4-B16E-2AD1E5C4E694}"/>
              </a:ext>
            </a:extLst>
          </p:cNvPr>
          <p:cNvSpPr/>
          <p:nvPr/>
        </p:nvSpPr>
        <p:spPr>
          <a:xfrm>
            <a:off x="528505" y="402672"/>
            <a:ext cx="11417417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СВЯЩЕННЫЙ ДОЛГ И ОБЯЗАННОСТЬ КАЖДОГО БЕЛОРУСА</a:t>
            </a:r>
          </a:p>
          <a:p>
            <a:pPr algn="ctr"/>
            <a:endParaRPr lang="ru-RU" sz="2400" b="1" dirty="0">
              <a:solidFill>
                <a:srgbClr val="002060"/>
              </a:solidFill>
            </a:endParaRPr>
          </a:p>
          <a:p>
            <a:pPr algn="ctr"/>
            <a:r>
              <a:rPr lang="ru-RU" sz="2200" b="1" dirty="0">
                <a:solidFill>
                  <a:srgbClr val="002060"/>
                </a:solidFill>
              </a:rPr>
              <a:t>готовность защищать конституционный строй, суверенитет и независимость РБ;</a:t>
            </a:r>
          </a:p>
          <a:p>
            <a:pPr algn="ctr"/>
            <a:r>
              <a:rPr lang="ru-RU" sz="2200" b="1" dirty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ru-RU" sz="2200" b="1" dirty="0">
                <a:solidFill>
                  <a:srgbClr val="002060"/>
                </a:solidFill>
              </a:rPr>
              <a:t>формировать позитивный образ своей страны;</a:t>
            </a:r>
          </a:p>
          <a:p>
            <a:pPr algn="ctr"/>
            <a:endParaRPr lang="ru-RU" sz="2200" b="1" dirty="0">
              <a:solidFill>
                <a:srgbClr val="002060"/>
              </a:solidFill>
            </a:endParaRPr>
          </a:p>
          <a:p>
            <a:pPr algn="ctr"/>
            <a:r>
              <a:rPr lang="ru-RU" sz="2200" b="1" dirty="0">
                <a:solidFill>
                  <a:srgbClr val="002060"/>
                </a:solidFill>
              </a:rPr>
              <a:t>укреплять межпоколенческие  связи; </a:t>
            </a:r>
          </a:p>
          <a:p>
            <a:pPr algn="ctr"/>
            <a:endParaRPr lang="ru-RU" sz="2200" b="1" dirty="0">
              <a:solidFill>
                <a:srgbClr val="002060"/>
              </a:solidFill>
            </a:endParaRPr>
          </a:p>
          <a:p>
            <a:pPr algn="ctr"/>
            <a:r>
              <a:rPr lang="ru-RU" sz="2200" b="1" dirty="0">
                <a:solidFill>
                  <a:srgbClr val="002060"/>
                </a:solidFill>
              </a:rPr>
              <a:t>сохранять и популяризировать культурные традиции и духовные ценности  </a:t>
            </a:r>
          </a:p>
        </p:txBody>
      </p:sp>
      <p:sp>
        <p:nvSpPr>
          <p:cNvPr id="6" name="Выноска: стрелка вверх 5">
            <a:extLst>
              <a:ext uri="{FF2B5EF4-FFF2-40B4-BE49-F238E27FC236}">
                <a16:creationId xmlns:a16="http://schemas.microsoft.com/office/drawing/2014/main" id="{C9F4A88E-5B89-475B-BE9D-569D5EA1C046}"/>
              </a:ext>
            </a:extLst>
          </p:cNvPr>
          <p:cNvSpPr/>
          <p:nvPr/>
        </p:nvSpPr>
        <p:spPr>
          <a:xfrm>
            <a:off x="472580" y="4546833"/>
            <a:ext cx="11246840" cy="2197915"/>
          </a:xfrm>
          <a:prstGeom prst="upArrowCallou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8B45D85-E2F5-4012-9E9E-31746DFE35D7}"/>
              </a:ext>
            </a:extLst>
          </p:cNvPr>
          <p:cNvSpPr/>
          <p:nvPr/>
        </p:nvSpPr>
        <p:spPr>
          <a:xfrm>
            <a:off x="528506" y="4607140"/>
            <a:ext cx="1124684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>
              <a:solidFill>
                <a:srgbClr val="002060"/>
              </a:solidFill>
            </a:endParaRPr>
          </a:p>
          <a:p>
            <a:pPr algn="ctr"/>
            <a:endParaRPr lang="ru-RU" dirty="0">
              <a:solidFill>
                <a:srgbClr val="002060"/>
              </a:solidFill>
            </a:endParaRPr>
          </a:p>
          <a:p>
            <a:pPr algn="ctr"/>
            <a:r>
              <a:rPr lang="ru-RU" sz="1600" b="1" dirty="0">
                <a:solidFill>
                  <a:srgbClr val="002060"/>
                </a:solidFill>
              </a:rPr>
              <a:t>способствует</a:t>
            </a:r>
            <a:r>
              <a:rPr lang="ru-RU" dirty="0">
                <a:solidFill>
                  <a:srgbClr val="002060"/>
                </a:solidFill>
              </a:rPr>
              <a:t>  </a:t>
            </a:r>
          </a:p>
          <a:p>
            <a:pPr algn="ctr"/>
            <a:r>
              <a:rPr lang="ru-RU" b="1" i="1" dirty="0">
                <a:solidFill>
                  <a:srgbClr val="002060"/>
                </a:solidFill>
              </a:rPr>
              <a:t>сохранению государственного суверенитета, </a:t>
            </a:r>
          </a:p>
          <a:p>
            <a:pPr algn="ctr"/>
            <a:r>
              <a:rPr lang="ru-RU" b="1" i="1" dirty="0">
                <a:solidFill>
                  <a:srgbClr val="002060"/>
                </a:solidFill>
              </a:rPr>
              <a:t>обеспечению национальной безопасности, </a:t>
            </a:r>
          </a:p>
          <a:p>
            <a:pPr algn="ctr"/>
            <a:r>
              <a:rPr lang="ru-RU" b="1" i="1" dirty="0">
                <a:solidFill>
                  <a:srgbClr val="002060"/>
                </a:solidFill>
              </a:rPr>
              <a:t>развитию белорусского народа как уникальной исторической общности,</a:t>
            </a:r>
          </a:p>
          <a:p>
            <a:pPr algn="ctr"/>
            <a:r>
              <a:rPr lang="ru-RU" b="1" i="1" dirty="0">
                <a:solidFill>
                  <a:srgbClr val="002060"/>
                </a:solidFill>
              </a:rPr>
              <a:t>самореализации человека в гармонии с общественными потребностями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77C73BD-FA9A-47B3-8BE5-524D0373F5E5}"/>
              </a:ext>
            </a:extLst>
          </p:cNvPr>
          <p:cNvSpPr/>
          <p:nvPr/>
        </p:nvSpPr>
        <p:spPr>
          <a:xfrm>
            <a:off x="2323750" y="4102217"/>
            <a:ext cx="7298422" cy="5049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Реализация  основ идеологии  белорусского государства</a:t>
            </a:r>
          </a:p>
        </p:txBody>
      </p:sp>
    </p:spTree>
    <p:extLst>
      <p:ext uri="{BB962C8B-B14F-4D97-AF65-F5344CB8AC3E}">
        <p14:creationId xmlns:p14="http://schemas.microsoft.com/office/powerpoint/2010/main" val="3551470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D9D62D-39B3-42E5-8367-5D86694F2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728" y="365125"/>
            <a:ext cx="10842072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ДИРЕКТИВА ПРЕЗИДЕНТА РЕСПУБЛИКИ БЕЛАРУСЬ от 9 апреля 2025 г. № 12</a:t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>«О реализации основ идеологии белорусского государства»</a:t>
            </a:r>
            <a:endParaRPr lang="ru-RU" sz="28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749231-672B-4354-9559-CD0A47D6B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698" y="2147582"/>
            <a:ext cx="10973500" cy="386732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>
                <a:solidFill>
                  <a:srgbClr val="002060"/>
                </a:solidFill>
              </a:rPr>
              <a:t>В связи с необходимостью обобщения и систематизации накопленного опыта, унификации подходов к организации идеологической работы в стране, актуализации нормативной правовой базы, регулирующей идеологическую сферу, исходя из изменений в социально-экономической, политической, духовной жизни, а также в целях реализации государственной политики и развития всех сфер жизни общества</a:t>
            </a:r>
          </a:p>
          <a:p>
            <a:pPr marL="0" indent="0" algn="just">
              <a:buNone/>
            </a:pPr>
            <a:endParaRPr lang="ru-RU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dirty="0">
                <a:solidFill>
                  <a:srgbClr val="002060"/>
                </a:solidFill>
              </a:rPr>
              <a:t>УТВЕРЖДЕНЫ </a:t>
            </a:r>
          </a:p>
          <a:p>
            <a:pPr marL="0" indent="0" algn="ctr">
              <a:buNone/>
            </a:pPr>
            <a:endParaRPr lang="ru-RU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b="1" dirty="0">
                <a:solidFill>
                  <a:srgbClr val="002060"/>
                </a:solidFill>
              </a:rPr>
              <a:t>ОСНОВЫ ИДЕОЛОГИИ БЕЛОРУССКОГО ГОСУДАРСТВА </a:t>
            </a:r>
          </a:p>
          <a:p>
            <a:pPr marL="0" indent="0" algn="just"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639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F0CCB3-1ED4-4E6D-8E26-44A50D8B0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90277" cy="132556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ДИРЕКТИВА ПРЕЗИДЕНТА РЕСПУБЛИКИ БЕЛАРУСЬ от 9 апреля 2025 г. № 12</a:t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>«О реализации основ идеологии белорусского государства»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7560D1-3179-48BD-BCD7-419750C4E1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4734" y="1481676"/>
            <a:ext cx="1074629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sz="3000" dirty="0">
                <a:solidFill>
                  <a:srgbClr val="002060"/>
                </a:solidFill>
              </a:rPr>
              <a:t> </a:t>
            </a:r>
            <a:r>
              <a:rPr lang="ru-RU" sz="3000" b="1" dirty="0">
                <a:solidFill>
                  <a:srgbClr val="002060"/>
                </a:solidFill>
              </a:rPr>
              <a:t>идеологическая работа - </a:t>
            </a:r>
            <a:r>
              <a:rPr lang="ru-RU" sz="3000" dirty="0">
                <a:solidFill>
                  <a:srgbClr val="002060"/>
                </a:solidFill>
              </a:rPr>
              <a:t>целенаправленная деятельность по практической реализации идеологии белорусского государства;</a:t>
            </a:r>
          </a:p>
          <a:p>
            <a:endParaRPr lang="ru-RU" sz="3000" dirty="0">
              <a:solidFill>
                <a:srgbClr val="002060"/>
              </a:solidFill>
            </a:endParaRPr>
          </a:p>
          <a:p>
            <a:r>
              <a:rPr lang="ru-RU" sz="3000" b="1" dirty="0">
                <a:solidFill>
                  <a:srgbClr val="002060"/>
                </a:solidFill>
              </a:rPr>
              <a:t>целью идеологической работы определяют </a:t>
            </a:r>
            <a:r>
              <a:rPr lang="ru-RU" sz="3000" dirty="0">
                <a:solidFill>
                  <a:srgbClr val="002060"/>
                </a:solidFill>
              </a:rPr>
              <a:t>построение социально справедливого  общества через формирование всесторонне развитой личности, отстаивающей национальные интересы</a:t>
            </a:r>
          </a:p>
          <a:p>
            <a:endParaRPr lang="ru-RU" sz="5600" dirty="0"/>
          </a:p>
        </p:txBody>
      </p:sp>
    </p:spTree>
    <p:extLst>
      <p:ext uri="{BB962C8B-B14F-4D97-AF65-F5344CB8AC3E}">
        <p14:creationId xmlns:p14="http://schemas.microsoft.com/office/powerpoint/2010/main" val="162371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9CCA4-FE51-4897-A4DC-E470649D5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114" y="96678"/>
            <a:ext cx="11152464" cy="102744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ДИРЕКТИВА ПРЕЗИДЕНТА РЕСПУБЛИКИ БЕЛАРУСЬ от 9 апреля 2025 г. № 12</a:t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>«О реализации основ идеологии белорусского государства»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486D97-6B39-4E2C-AF53-D6151FE1F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504" y="1124126"/>
            <a:ext cx="11814495" cy="5733874"/>
          </a:xfrm>
        </p:spPr>
        <p:txBody>
          <a:bodyPr>
            <a:normAutofit fontScale="25000" lnSpcReduction="20000"/>
          </a:bodyPr>
          <a:lstStyle/>
          <a:p>
            <a:r>
              <a:rPr lang="ru-RU" sz="7600" dirty="0">
                <a:solidFill>
                  <a:schemeClr val="accent1">
                    <a:lumMod val="50000"/>
                  </a:schemeClr>
                </a:solidFill>
              </a:rPr>
              <a:t>основные задачи идеологической работы:</a:t>
            </a:r>
          </a:p>
          <a:p>
            <a:r>
              <a:rPr lang="ru-RU" sz="7600" dirty="0">
                <a:solidFill>
                  <a:schemeClr val="accent1">
                    <a:lumMod val="50000"/>
                  </a:schemeClr>
                </a:solidFill>
              </a:rPr>
              <a:t>разъяснение и практическое применение идеологии белорусского государства;</a:t>
            </a:r>
          </a:p>
          <a:p>
            <a:r>
              <a:rPr lang="ru-RU" sz="7600" dirty="0">
                <a:solidFill>
                  <a:schemeClr val="accent1">
                    <a:lumMod val="50000"/>
                  </a:schemeClr>
                </a:solidFill>
              </a:rPr>
              <a:t>пропаганда достижений Республики Беларусь;</a:t>
            </a:r>
          </a:p>
          <a:p>
            <a:r>
              <a:rPr lang="ru-RU" sz="7600" dirty="0">
                <a:solidFill>
                  <a:schemeClr val="accent1">
                    <a:lumMod val="50000"/>
                  </a:schemeClr>
                </a:solidFill>
              </a:rPr>
              <a:t>укрепление в обществе единства, гражданского мира, стремления к созиданию, взаимного доверия государства и общества;</a:t>
            </a:r>
          </a:p>
          <a:p>
            <a:r>
              <a:rPr lang="ru-RU" sz="7600" dirty="0">
                <a:solidFill>
                  <a:schemeClr val="accent1">
                    <a:lumMod val="50000"/>
                  </a:schemeClr>
                </a:solidFill>
              </a:rPr>
              <a:t>воспитание патриотизма, в том числе как готовности каждого гражданина защищать интересы государства;</a:t>
            </a:r>
          </a:p>
          <a:p>
            <a:r>
              <a:rPr lang="ru-RU" sz="7600" dirty="0">
                <a:solidFill>
                  <a:schemeClr val="accent1">
                    <a:lumMod val="50000"/>
                  </a:schemeClr>
                </a:solidFill>
              </a:rPr>
              <a:t>упрочение национально-государственной идентичности, сохранение самобытности и обеспечение преемственного развития;</a:t>
            </a:r>
          </a:p>
          <a:p>
            <a:r>
              <a:rPr lang="ru-RU" sz="7600" dirty="0">
                <a:solidFill>
                  <a:schemeClr val="accent1">
                    <a:lumMod val="50000"/>
                  </a:schemeClr>
                </a:solidFill>
              </a:rPr>
              <a:t>стимулирование активного участия граждан в сохранении исторической памяти и национальных ценностей;</a:t>
            </a:r>
          </a:p>
          <a:p>
            <a:r>
              <a:rPr lang="ru-RU" sz="7600" dirty="0">
                <a:solidFill>
                  <a:schemeClr val="accent1">
                    <a:lumMod val="50000"/>
                  </a:schemeClr>
                </a:solidFill>
              </a:rPr>
              <a:t>повышение правовой, политической, личной культуры и социальной ответственности граждан;</a:t>
            </a:r>
          </a:p>
          <a:p>
            <a:r>
              <a:rPr lang="ru-RU" sz="7600" dirty="0">
                <a:solidFill>
                  <a:schemeClr val="accent1">
                    <a:lumMod val="50000"/>
                  </a:schemeClr>
                </a:solidFill>
              </a:rPr>
              <a:t>утверждение высоких нравственных начал, справедливости, законности;</a:t>
            </a:r>
          </a:p>
          <a:p>
            <a:r>
              <a:rPr lang="ru-RU" sz="7600" dirty="0">
                <a:solidFill>
                  <a:schemeClr val="accent1">
                    <a:lumMod val="50000"/>
                  </a:schemeClr>
                </a:solidFill>
              </a:rPr>
              <a:t>воспитание морально-психологических качеств, мотивирующих на решение задач успешного развития страны;</a:t>
            </a:r>
          </a:p>
          <a:p>
            <a:r>
              <a:rPr lang="ru-RU" sz="7600" dirty="0">
                <a:solidFill>
                  <a:schemeClr val="accent1">
                    <a:lumMod val="50000"/>
                  </a:schemeClr>
                </a:solidFill>
              </a:rPr>
              <a:t>вовлечение в процесс консолидации общества всех субъектов реализации идеологии белорусского государства;</a:t>
            </a:r>
          </a:p>
          <a:p>
            <a:r>
              <a:rPr lang="ru-RU" sz="7600" dirty="0">
                <a:solidFill>
                  <a:schemeClr val="accent1">
                    <a:lumMod val="50000"/>
                  </a:schemeClr>
                </a:solidFill>
              </a:rPr>
              <a:t>обеспечение эффективной коммуникации власти и общества;</a:t>
            </a:r>
          </a:p>
          <a:p>
            <a:r>
              <a:rPr lang="ru-RU" sz="7600" dirty="0">
                <a:solidFill>
                  <a:schemeClr val="accent1">
                    <a:lumMod val="50000"/>
                  </a:schemeClr>
                </a:solidFill>
              </a:rPr>
              <a:t>формирование созидательной повестки в обществе и его защиту от негативного  информационного воздействия;</a:t>
            </a:r>
          </a:p>
          <a:p>
            <a:r>
              <a:rPr lang="ru-RU" sz="7600" dirty="0">
                <a:solidFill>
                  <a:schemeClr val="accent1">
                    <a:lumMod val="50000"/>
                  </a:schemeClr>
                </a:solidFill>
              </a:rPr>
              <a:t>укрепление положительного международного имиджа страны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229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0D717A-F67C-4424-8D23-97B5DB187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947" y="365125"/>
            <a:ext cx="1180331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ДИРЕКТИВА ПРЕЗИДЕНТА РЕСПУБЛИКИ БЕЛАРУСЬ от 9 апреля 2025 г. № 12</a:t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>«О реализации основ идеологии белорусского государства»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003005F-1FB9-4513-85C4-3B5443455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14108" cy="48184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>
                <a:solidFill>
                  <a:srgbClr val="002060"/>
                </a:solidFill>
              </a:rPr>
              <a:t>идеологическая работа организуется с опорой на принципы: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2060"/>
                </a:solidFill>
              </a:rPr>
              <a:t>единства теории и практики идеологической, управленческой, хозяйственной и организаторской деятельности;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2060"/>
                </a:solidFill>
              </a:rPr>
              <a:t>признания уникальности белорусской модели общественного развития;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2060"/>
                </a:solidFill>
              </a:rPr>
              <a:t>комплексности, системности и научности в осуществлении идеологической работы органов государственного управления всех уровней, организаций всех форм собственности, общественных объединений и политических партий;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2060"/>
                </a:solidFill>
              </a:rPr>
              <a:t>сопричастности граждан к процессу принятия решений, затрагивающих их интересы, на уровне организации, региона, отрасли, государства;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2060"/>
                </a:solidFill>
              </a:rPr>
              <a:t>профессионализма и компетентности идеологических работников </a:t>
            </a:r>
          </a:p>
        </p:txBody>
      </p:sp>
    </p:spTree>
    <p:extLst>
      <p:ext uri="{BB962C8B-B14F-4D97-AF65-F5344CB8AC3E}">
        <p14:creationId xmlns:p14="http://schemas.microsoft.com/office/powerpoint/2010/main" val="2708146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D75482-4BE9-404F-85B7-2660D2698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789"/>
            <a:ext cx="11026629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ДИРЕКТИВА ПРЕЗИДЕНТА РЕСПУБЛИКИ БЕЛАРУСЬ от 9 апреля 2025 г. № 12</a:t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>«О реализации основ идеологии белорусского государства»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07293B-D970-4C52-8A95-0B7C60CE9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169" y="1489352"/>
            <a:ext cx="11811699" cy="5263785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3500" b="1" dirty="0">
                <a:solidFill>
                  <a:srgbClr val="002060"/>
                </a:solidFill>
              </a:rPr>
              <a:t>субъекты реализации идеологии белорусского государства 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3100" dirty="0">
                <a:solidFill>
                  <a:srgbClr val="002060"/>
                </a:solidFill>
              </a:rPr>
              <a:t>государственные органы, в том числе местные Советы депутатов, местные исполнительные и распорядительные органы;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3100" b="1" dirty="0">
                <a:solidFill>
                  <a:srgbClr val="002060"/>
                </a:solidFill>
              </a:rPr>
              <a:t>учреждения образования, культуры, науки, спорта, здравоохранения, социальной защиты</a:t>
            </a:r>
            <a:r>
              <a:rPr lang="ru-RU" sz="3100" dirty="0">
                <a:solidFill>
                  <a:srgbClr val="002060"/>
                </a:solidFill>
              </a:rPr>
              <a:t> и иные общественные институты;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3100" dirty="0">
                <a:solidFill>
                  <a:srgbClr val="002060"/>
                </a:solidFill>
              </a:rPr>
              <a:t>юридические лица, на которые возложены функции редакций средств массовой информации;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3100" dirty="0">
                <a:solidFill>
                  <a:srgbClr val="002060"/>
                </a:solidFill>
              </a:rPr>
              <a:t>общественные объединения и политические партии;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3100" dirty="0">
                <a:solidFill>
                  <a:srgbClr val="002060"/>
                </a:solidFill>
              </a:rPr>
              <a:t>иные субъекты хозяйствования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sz="3300" b="1" i="1" dirty="0">
                <a:solidFill>
                  <a:srgbClr val="002060"/>
                </a:solidFill>
              </a:rPr>
              <a:t>Приоритетные сферы, где идеологическая работа находится под особым контролем</a:t>
            </a:r>
          </a:p>
          <a:p>
            <a:pPr marL="0" indent="0" algn="ctr">
              <a:buNone/>
            </a:pPr>
            <a:r>
              <a:rPr lang="ru-RU" sz="3300" dirty="0">
                <a:solidFill>
                  <a:srgbClr val="002060"/>
                </a:solidFill>
              </a:rPr>
              <a:t>образование, культура, наука, спорт, этноконфессиональные отношения, </a:t>
            </a:r>
          </a:p>
          <a:p>
            <a:pPr marL="0" indent="0" algn="ctr">
              <a:buNone/>
            </a:pPr>
            <a:r>
              <a:rPr lang="ru-RU" sz="3300" dirty="0">
                <a:solidFill>
                  <a:srgbClr val="002060"/>
                </a:solidFill>
              </a:rPr>
              <a:t>семейная, молодежная, информационная и историческая политика</a:t>
            </a:r>
          </a:p>
        </p:txBody>
      </p:sp>
    </p:spTree>
    <p:extLst>
      <p:ext uri="{BB962C8B-B14F-4D97-AF65-F5344CB8AC3E}">
        <p14:creationId xmlns:p14="http://schemas.microsoft.com/office/powerpoint/2010/main" val="2558796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2668FC-FF2D-407A-B0B9-F3F544B2B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338" y="365125"/>
            <a:ext cx="11001462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ДИРЕКТИВА ПРЕЗИДЕНТА РЕСПУБЛИКИ БЕЛАРУСЬ от 9 апреля 2025 г. № 12</a:t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>«О реализации основ идеологии белорусского государства»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D9D092-3856-4382-AD5B-88C9DA77C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338" y="1532010"/>
            <a:ext cx="11487324" cy="7497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i="1" dirty="0">
                <a:solidFill>
                  <a:srgbClr val="002060"/>
                </a:solidFill>
              </a:rPr>
              <a:t>Субъектами реализации идеологии белорусского государства: </a:t>
            </a:r>
          </a:p>
          <a:p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6936EED-142C-45AC-8B88-CAA77004E53F}"/>
              </a:ext>
            </a:extLst>
          </p:cNvPr>
          <p:cNvSpPr/>
          <p:nvPr/>
        </p:nvSpPr>
        <p:spPr>
          <a:xfrm>
            <a:off x="587228" y="2055303"/>
            <a:ext cx="11252433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1</a:t>
            </a:r>
            <a:r>
              <a:rPr lang="ru-RU" sz="2000" b="1" i="1" dirty="0">
                <a:solidFill>
                  <a:srgbClr val="002060"/>
                </a:solidFill>
              </a:rPr>
              <a:t>. </a:t>
            </a:r>
            <a:r>
              <a:rPr lang="ru-RU" sz="2800" b="1" i="1" dirty="0">
                <a:solidFill>
                  <a:srgbClr val="002060"/>
                </a:solidFill>
              </a:rPr>
              <a:t>обеспечивается организация идеологической работы через: </a:t>
            </a:r>
            <a:endParaRPr lang="ru-RU" sz="2000" b="1" i="1" dirty="0">
              <a:solidFill>
                <a:srgbClr val="002060"/>
              </a:solidFill>
            </a:endParaRPr>
          </a:p>
          <a:p>
            <a:pPr algn="just"/>
            <a:endParaRPr lang="ru-RU" b="1" dirty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002060"/>
                </a:solidFill>
              </a:rPr>
              <a:t>информационную деятельность </a:t>
            </a:r>
            <a:r>
              <a:rPr lang="ru-RU" dirty="0">
                <a:solidFill>
                  <a:srgbClr val="002060"/>
                </a:solidFill>
              </a:rPr>
              <a:t>– систему мероприятий по распространению внутри страны и за ее пределами информации в интересах белорусского государства для создания благоприятной информационной обстановки, соответствующей целям и задачам развития Республики Беларусь </a:t>
            </a:r>
          </a:p>
          <a:p>
            <a:pPr algn="just"/>
            <a:endParaRPr lang="ru-RU" b="1" dirty="0">
              <a:solidFill>
                <a:srgbClr val="002060"/>
              </a:solidFill>
            </a:endParaRPr>
          </a:p>
          <a:p>
            <a:pPr algn="just"/>
            <a:r>
              <a:rPr lang="ru-RU" b="1" dirty="0">
                <a:solidFill>
                  <a:srgbClr val="002060"/>
                </a:solidFill>
              </a:rPr>
              <a:t>Составляющими информационной деятельности являются: </a:t>
            </a:r>
          </a:p>
          <a:p>
            <a:pPr algn="just"/>
            <a:r>
              <a:rPr lang="ru-RU" i="1" dirty="0">
                <a:solidFill>
                  <a:srgbClr val="002060"/>
                </a:solidFill>
              </a:rPr>
              <a:t>информационно-пропагандистская работа </a:t>
            </a:r>
            <a:r>
              <a:rPr lang="ru-RU" dirty="0">
                <a:solidFill>
                  <a:srgbClr val="002060"/>
                </a:solidFill>
              </a:rPr>
              <a:t>– распространение и разъяснение политически значимой информации путем проведения оперативного, текущего и тематического информирования об актуальных проблемах, обстановке в стране и за рубежом; </a:t>
            </a:r>
          </a:p>
          <a:p>
            <a:pPr algn="just"/>
            <a:r>
              <a:rPr lang="ru-RU" i="1" dirty="0">
                <a:solidFill>
                  <a:srgbClr val="002060"/>
                </a:solidFill>
              </a:rPr>
              <a:t>контрпропагандистская работа</a:t>
            </a:r>
            <a:r>
              <a:rPr lang="ru-RU" dirty="0">
                <a:solidFill>
                  <a:srgbClr val="002060"/>
                </a:solidFill>
              </a:rPr>
              <a:t> – комплекс мер по предотвращению или минимизации негативного информационного влияния и распространения в обществе деструктивных идей, информации и идеологии посредством выступлений в трудовых коллективах, встреч с населением, а также по реализации иных информационных мероприятий, в том числе с использованием средств массовой информации, интернет-ресурсов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22397728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792</TotalTime>
  <Words>2834</Words>
  <Application>Microsoft Office PowerPoint</Application>
  <PresentationFormat>Широкоэкранный</PresentationFormat>
  <Paragraphs>311</Paragraphs>
  <Slides>31</Slides>
  <Notes>31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Wingdings</vt:lpstr>
      <vt:lpstr>Ретро</vt:lpstr>
      <vt:lpstr>ДИРЕКТИВА ПРЕЗИДЕНТА РЕСПУБЛИКИ БЕЛАРУСЬ  О реализации основ идеологии белорусского государства </vt:lpstr>
      <vt:lpstr>О реализации основ идеологии белорусского государства</vt:lpstr>
      <vt:lpstr>ДИРЕКТИВА ПРЕЗИДЕНТА РЕСПУБЛИКИ БЕЛАРУСЬ от 9 апреля 2025 г. № 12 «О реализации основ идеологии белорусского государства»</vt:lpstr>
      <vt:lpstr>ДИРЕКТИВА ПРЕЗИДЕНТА РЕСПУБЛИКИ БЕЛАРУСЬ от 9 апреля 2025 г. № 12 «О реализации основ идеологии белорусского государства»</vt:lpstr>
      <vt:lpstr>ДИРЕКТИВА ПРЕЗИДЕНТА РЕСПУБЛИКИ БЕЛАРУСЬ от 9 апреля 2025 г. № 12 «О реализации основ идеологии белорусского государства»</vt:lpstr>
      <vt:lpstr>ДИРЕКТИВА ПРЕЗИДЕНТА РЕСПУБЛИКИ БЕЛАРУСЬ от 9 апреля 2025 г. № 12 «О реализации основ идеологии белорусского государства»</vt:lpstr>
      <vt:lpstr>ДИРЕКТИВА ПРЕЗИДЕНТА РЕСПУБЛИКИ БЕЛАРУСЬ от 9 апреля 2025 г. № 12 «О реализации основ идеологии белорусского государства»</vt:lpstr>
      <vt:lpstr>ДИРЕКТИВА ПРЕЗИДЕНТА РЕСПУБЛИКИ БЕЛАРУСЬ от 9 апреля 2025 г. № 12 «О реализации основ идеологии белорусского государства»</vt:lpstr>
      <vt:lpstr>ДИРЕКТИВА ПРЕЗИДЕНТА РЕСПУБЛИКИ БЕЛАРУСЬ от 9 апреля 2025 г. № 12 «О реализации основ идеологии белорусского государства»</vt:lpstr>
      <vt:lpstr>ДИРЕКТИВА ПРЕЗИДЕНТА РЕСПУБЛИКИ БЕЛАРУСЬ от 9 апреля 2025 г. № 12 «О реализации основ идеологии белорусского государства»</vt:lpstr>
      <vt:lpstr>ДИРЕКТИВА ПРЕЗИДЕНТА РЕСПУБЛИКИ БЕЛАРУСЬ от 9 апреля 2025 г. № 12 «О реализации основ идеологии белорусского государства» </vt:lpstr>
      <vt:lpstr>ДИРЕКТИВА ПРЕЗИДЕНТА РЕСПУБЛИКИ БЕЛАРУСЬ от 9 апреля 2025 г. № 12 «О реализации основ идеологии белорусского государства» </vt:lpstr>
      <vt:lpstr>ДИРЕКТИВА ПРЕЗИДЕНТА РЕСПУБЛИКИ БЕЛАРУСЬ от 9 апреля 2025 г. № 12 «О реализации основ идеологии белорусского государства»</vt:lpstr>
      <vt:lpstr>ДИРЕКТИВА ПРЕЗИДЕНТА РЕСПУБЛИКИ БЕЛАРУСЬ от 9 апреля 2025 г. № 12 «О реализации основ идеологии белорусского государства» </vt:lpstr>
      <vt:lpstr>ДИРЕКТИВА ПРЕЗИДЕНТА РЕСПУБЛИКИ БЕЛАРУСЬ от 9 апреля 2025 г. № 12 «О реализации основ идеологии белорусского государства» </vt:lpstr>
      <vt:lpstr>ДИРЕКТИВА ПРЕЗИДЕНТА РЕСПУБЛИКИ БЕЛАРУСЬ от 9 апреля 2025 г. № 12 «О реализации основ идеологии белорусского государства» </vt:lpstr>
      <vt:lpstr>ДИРЕКТИВА ПРЕЗИДЕНТА РЕСПУБЛИКИ БЕЛАРУСЬ от 9 апреля 2025 г. № 12 «О реализации основ идеологии белорусского государства» </vt:lpstr>
      <vt:lpstr>ДИРЕКТИВА ПРЕЗИДЕНТА РЕСПУБЛИКИ БЕЛАРУСЬ от 9 апреля 2025 г. № 12 «О реализации основ идеологии белорусского государства» </vt:lpstr>
      <vt:lpstr>ДИРЕКТИВА ПРЕЗИДЕНТА РЕСПУБЛИКИ БЕЛАРУСЬ от 9 апреля 2025 г. № 12 «О реализации основ идеологии белорусского государства»</vt:lpstr>
      <vt:lpstr>ОСНОВЫ  ИДЕОЛОГИИ БЕЛОРУССКОГО ГОСУДАРСТВА </vt:lpstr>
      <vt:lpstr>Идеология белорусского государства </vt:lpstr>
      <vt:lpstr>Составные компоненты  идеологии белорусского государства</vt:lpstr>
      <vt:lpstr>Составные компоненты  идеологии белорусского государства</vt:lpstr>
      <vt:lpstr>Основные положения  идеологии белорусского государства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KSN</dc:creator>
  <cp:lastModifiedBy>NOA</cp:lastModifiedBy>
  <cp:revision>295</cp:revision>
  <cp:lastPrinted>2025-04-17T16:59:20Z</cp:lastPrinted>
  <dcterms:created xsi:type="dcterms:W3CDTF">2025-04-17T07:16:49Z</dcterms:created>
  <dcterms:modified xsi:type="dcterms:W3CDTF">2025-05-27T14:52:55Z</dcterms:modified>
</cp:coreProperties>
</file>